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DM Sans Medium"/>
      <p:regular r:id="rId41"/>
      <p:bold r:id="rId42"/>
      <p:italic r:id="rId43"/>
      <p:boldItalic r:id="rId44"/>
    </p:embeddedFont>
    <p:embeddedFont>
      <p:font typeface="Work Sans"/>
      <p:regular r:id="rId45"/>
      <p:bold r:id="rId46"/>
      <p:italic r:id="rId47"/>
      <p:boldItalic r:id="rId48"/>
    </p:embeddedFont>
    <p:embeddedFont>
      <p:font typeface="Lexend Deca"/>
      <p:regular r:id="rId49"/>
    </p:embeddedFont>
    <p:embeddedFont>
      <p:font typeface="DM Sans"/>
      <p:regular r:id="rId50"/>
      <p:bold r:id="rId51"/>
      <p:italic r:id="rId52"/>
      <p:boldItalic r:id="rId53"/>
    </p:embeddedFont>
    <p:embeddedFont>
      <p:font typeface="Work Sans Regular"/>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DMSansMedium-bold.fntdata"/><Relationship Id="rId41" Type="http://schemas.openxmlformats.org/officeDocument/2006/relationships/font" Target="fonts/DMSansMedium-regular.fntdata"/><Relationship Id="rId44" Type="http://schemas.openxmlformats.org/officeDocument/2006/relationships/font" Target="fonts/DMSansMedium-boldItalic.fntdata"/><Relationship Id="rId43" Type="http://schemas.openxmlformats.org/officeDocument/2006/relationships/font" Target="fonts/DMSansMedium-italic.fntdata"/><Relationship Id="rId46" Type="http://schemas.openxmlformats.org/officeDocument/2006/relationships/font" Target="fonts/WorkSans-bold.fntdata"/><Relationship Id="rId45" Type="http://schemas.openxmlformats.org/officeDocument/2006/relationships/font" Target="fonts/Work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WorkSans-boldItalic.fntdata"/><Relationship Id="rId47" Type="http://schemas.openxmlformats.org/officeDocument/2006/relationships/font" Target="fonts/WorkSans-italic.fntdata"/><Relationship Id="rId49" Type="http://schemas.openxmlformats.org/officeDocument/2006/relationships/font" Target="fonts/LexendDec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6.xml"/><Relationship Id="rId55" Type="http://schemas.openxmlformats.org/officeDocument/2006/relationships/font" Target="fonts/WorkSansRegular-bold.fntdata"/><Relationship Id="rId10" Type="http://schemas.openxmlformats.org/officeDocument/2006/relationships/slide" Target="slides/slide5.xml"/><Relationship Id="rId54" Type="http://schemas.openxmlformats.org/officeDocument/2006/relationships/font" Target="fonts/WorkSansRegular-regular.fntdata"/><Relationship Id="rId13" Type="http://schemas.openxmlformats.org/officeDocument/2006/relationships/slide" Target="slides/slide8.xml"/><Relationship Id="rId57" Type="http://schemas.openxmlformats.org/officeDocument/2006/relationships/font" Target="fonts/WorkSansRegular-boldItalic.fntdata"/><Relationship Id="rId12" Type="http://schemas.openxmlformats.org/officeDocument/2006/relationships/slide" Target="slides/slide7.xml"/><Relationship Id="rId56" Type="http://schemas.openxmlformats.org/officeDocument/2006/relationships/font" Target="fonts/WorkSansRegula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cdac8458d_4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cdac8458d_4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In addition, it is e</a:t>
            </a:r>
            <a:r>
              <a:rPr lang="en" sz="1200"/>
              <a:t>asier to revisit a previously listened to soundbite. Swiping interface requires multiple gestures and makes it easy to lose specific soundbites</a:t>
            </a:r>
            <a:endParaRPr sz="1200"/>
          </a:p>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cdac8458d_4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cdac8458d_4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t>Bulk interface encourages comparison based selection instead of instant selection which is used in the swiping interface. Because users get to see multiple sounds at a time, they are more likely to select a lesser known artist beca’use their decision is also influenced by other soundbites in the bulk view. The swiping interface forces the user to make a decision right then and there which puts in added stress for the user which may compromise their choice to mix a soundbite. Also, user has the control for the level of customization of the bubbles through the filtering function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cdac8458d_4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cdac8458d_4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cdac8458d_4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cdac8458d_4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Our prototypes are all hand drawn and mimic the phone interface</a:t>
            </a:r>
            <a:endParaRPr sz="1000"/>
          </a:p>
          <a:p>
            <a:pPr indent="0" lvl="0" marL="0" rtl="0" algn="l">
              <a:lnSpc>
                <a:spcPct val="115000"/>
              </a:lnSpc>
              <a:spcBef>
                <a:spcPts val="1200"/>
              </a:spcBef>
              <a:spcAft>
                <a:spcPts val="1200"/>
              </a:spcAft>
              <a:buNone/>
            </a:pPr>
            <a:r>
              <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cdac8458d_4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cdac8458d_4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we instructed the participants to upload an original soundbite called mix3.mp3 and label it as a Hip Hop beat.</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cdac8458d_4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cdac8458d_4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In task 2, the user needs to find a indie sound to play with then upload the sound after they added their own span</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cdac8458d_4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cdac8458d_4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We told to participants to to assume they been a user for a while, and have posted some soundbyte mixes. They need to try checking whether there have been any updates to someone mixing one of their soundbytes. If there have been, go ahead and send a connection request.</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cdac8458d_4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cdac8458d_4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bcb3d780a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bcb3d780a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We realize that our app is mostly targeted towards </a:t>
            </a:r>
            <a:r>
              <a:rPr lang="en" sz="1200">
                <a:solidFill>
                  <a:schemeClr val="dk1"/>
                </a:solidFill>
              </a:rPr>
              <a:t>younger</a:t>
            </a:r>
            <a:r>
              <a:rPr lang="en" sz="1200">
                <a:solidFill>
                  <a:schemeClr val="dk1"/>
                </a:solidFill>
              </a:rPr>
              <a:t> music creators, so all of our participants were under 50 years old.</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diversify our participants, we sourced from platforms such as Twitch, TikTok, Instagram, and Reddit</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All the participants have different backgrounds with music, ranging from college student, professional musicians and a freelance singer.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 compensation were given</a:t>
            </a:r>
            <a:endParaRPr sz="1200">
              <a:solidFill>
                <a:srgbClr val="595959"/>
              </a:solidFill>
            </a:endParaRPr>
          </a:p>
          <a:p>
            <a:pPr indent="0" lvl="0" marL="0" rtl="0" algn="l">
              <a:spcBef>
                <a:spcPts val="0"/>
              </a:spcBef>
              <a:spcAft>
                <a:spcPts val="0"/>
              </a:spcAft>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a357b17d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a357b17d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DM Sans"/>
                <a:ea typeface="DM Sans"/>
                <a:cs typeface="DM Sans"/>
                <a:sym typeface="DM Sans"/>
              </a:rPr>
              <a:t>We created hotspots to make the intended connections between different pages, simulating a mobile experience</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200">
                <a:solidFill>
                  <a:schemeClr val="dk1"/>
                </a:solidFill>
                <a:latin typeface="DM Sans"/>
                <a:ea typeface="DM Sans"/>
                <a:cs typeface="DM Sans"/>
                <a:sym typeface="DM Sans"/>
              </a:rPr>
              <a:t>We gave a quick demo of how to use marvel and interact with the interface</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200">
                <a:solidFill>
                  <a:schemeClr val="dk1"/>
                </a:solidFill>
                <a:latin typeface="DM Sans"/>
                <a:ea typeface="DM Sans"/>
                <a:cs typeface="DM Sans"/>
                <a:sym typeface="DM Sans"/>
              </a:rPr>
              <a:t>We encouraged them to think out loud while completing the task.</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200">
                <a:solidFill>
                  <a:schemeClr val="dk1"/>
                </a:solidFill>
                <a:latin typeface="DM Sans"/>
                <a:ea typeface="DM Sans"/>
                <a:cs typeface="DM Sans"/>
                <a:sym typeface="DM Sans"/>
              </a:rPr>
              <a:t>To make sure the experience is still fresh in their minds we asked them to debrief on how they felt during the process after each task</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200">
                <a:solidFill>
                  <a:schemeClr val="dk1"/>
                </a:solidFill>
                <a:latin typeface="DM Sans"/>
                <a:ea typeface="DM Sans"/>
                <a:cs typeface="DM Sans"/>
                <a:sym typeface="DM Sans"/>
              </a:rPr>
              <a:t>At the end of all tasks we asked them to debrief again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1200">
                <a:solidFill>
                  <a:schemeClr val="dk1"/>
                </a:solidFill>
                <a:latin typeface="DM Sans"/>
                <a:ea typeface="DM Sans"/>
                <a:cs typeface="DM Sans"/>
                <a:sym typeface="DM Sans"/>
              </a:rPr>
              <a:t>during the whole interview we took notes on positive and negative reactions/feelings, any difficulties the participant encountered during completion of task</a:t>
            </a:r>
            <a:endParaRPr sz="1800">
              <a:solidFill>
                <a:srgbClr val="59595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cb3d780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cb3d780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identified that the growth in the music industry revolves around networking. But networking can be awkward and stressful at times. SO how can we make it feel more organic and genuine for all music lovers. Let’s find out together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cdac8458d_4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cdac8458d_4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cb3d780a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cb3d780a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Everyone mentioned that they loved the concept/idea and expressed that it is </a:t>
            </a:r>
            <a:r>
              <a:rPr lang="en" sz="1200"/>
              <a:t>definitely</a:t>
            </a:r>
            <a:r>
              <a:rPr lang="en" sz="1200"/>
              <a:t> an app they would use.</a:t>
            </a:r>
            <a:endParaRPr sz="1200"/>
          </a:p>
          <a:p>
            <a:pPr indent="0" lvl="0" marL="0" rtl="0" algn="l">
              <a:lnSpc>
                <a:spcPct val="115000"/>
              </a:lnSpc>
              <a:spcBef>
                <a:spcPts val="1200"/>
              </a:spcBef>
              <a:spcAft>
                <a:spcPts val="0"/>
              </a:spcAft>
              <a:buNone/>
            </a:pPr>
            <a:r>
              <a:rPr lang="en" sz="1200"/>
              <a:t>Simple task was very straightforward, all participants completed quickly</a:t>
            </a:r>
            <a:endParaRPr sz="1200"/>
          </a:p>
          <a:p>
            <a:pPr indent="0" lvl="0" marL="0" rtl="0" algn="l">
              <a:lnSpc>
                <a:spcPct val="115000"/>
              </a:lnSpc>
              <a:spcBef>
                <a:spcPts val="1200"/>
              </a:spcBef>
              <a:spcAft>
                <a:spcPts val="0"/>
              </a:spcAft>
              <a:buNone/>
            </a:pPr>
            <a:r>
              <a:rPr lang="en" sz="1200"/>
              <a:t>Profile button in the bottom corner was super intuitive (knew they would need to click that to see their own page)</a:t>
            </a:r>
            <a:endParaRPr sz="1200"/>
          </a:p>
          <a:p>
            <a:pPr indent="0" lvl="0" marL="0" rtl="0" algn="l">
              <a:lnSpc>
                <a:spcPct val="115000"/>
              </a:lnSpc>
              <a:spcBef>
                <a:spcPts val="1200"/>
              </a:spcBef>
              <a:spcAft>
                <a:spcPts val="0"/>
              </a:spcAft>
              <a:buNone/>
            </a:pPr>
            <a:r>
              <a:rPr lang="en" sz="1200"/>
              <a:t>Red dot to signify update draws user’s attention/obvious to click</a:t>
            </a:r>
            <a:endParaRPr sz="1200"/>
          </a:p>
          <a:p>
            <a:pPr indent="0" lvl="0" marL="0" rtl="0" algn="l">
              <a:spcBef>
                <a:spcPts val="1200"/>
              </a:spcBef>
              <a:spcAft>
                <a:spcPts val="0"/>
              </a:spcAft>
              <a:buNone/>
            </a:pPr>
            <a:r>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cb3d780a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bcb3d780a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One of the biggest confusions were from the evolution pahe. Participants were c</a:t>
            </a:r>
            <a:r>
              <a:rPr lang="en" sz="1200"/>
              <a:t>onfused by the bottom up view because their eyes are drawn to the top node with a red notification</a:t>
            </a:r>
            <a:endParaRPr sz="1200"/>
          </a:p>
          <a:p>
            <a:pPr indent="0" lvl="0" marL="0" rtl="0" algn="l">
              <a:spcBef>
                <a:spcPts val="1200"/>
              </a:spcBef>
              <a:spcAft>
                <a:spcPts val="0"/>
              </a:spcAft>
              <a:buNone/>
            </a:pPr>
            <a:r>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bcdac8458d_4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bcdac8458d_4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They also had trouble finding/using certain buttons</a:t>
            </a:r>
            <a:endParaRPr sz="1200"/>
          </a:p>
          <a:p>
            <a:pPr indent="-304800" lvl="0" marL="457200" rtl="0" algn="l">
              <a:lnSpc>
                <a:spcPct val="115000"/>
              </a:lnSpc>
              <a:spcBef>
                <a:spcPts val="1200"/>
              </a:spcBef>
              <a:spcAft>
                <a:spcPts val="0"/>
              </a:spcAft>
              <a:buClr>
                <a:srgbClr val="000000"/>
              </a:buClr>
              <a:buSzPts val="1200"/>
              <a:buChar char="-"/>
            </a:pPr>
            <a:r>
              <a:rPr lang="en" sz="1200"/>
              <a:t>Filter option not obvious</a:t>
            </a:r>
            <a:endParaRPr sz="1200"/>
          </a:p>
          <a:p>
            <a:pPr indent="-304800" lvl="1" marL="914400" rtl="0" algn="l">
              <a:lnSpc>
                <a:spcPct val="115000"/>
              </a:lnSpc>
              <a:spcBef>
                <a:spcPts val="0"/>
              </a:spcBef>
              <a:spcAft>
                <a:spcPts val="0"/>
              </a:spcAft>
              <a:buClr>
                <a:srgbClr val="000000"/>
              </a:buClr>
              <a:buSzPts val="1200"/>
              <a:buChar char="-"/>
            </a:pPr>
            <a:r>
              <a:rPr lang="en" sz="1200"/>
              <a:t>Filter icon not indicative of its function </a:t>
            </a:r>
            <a:endParaRPr sz="1200"/>
          </a:p>
          <a:p>
            <a:pPr indent="-304800" lvl="0" marL="457200" rtl="0" algn="l">
              <a:lnSpc>
                <a:spcPct val="115000"/>
              </a:lnSpc>
              <a:spcBef>
                <a:spcPts val="0"/>
              </a:spcBef>
              <a:spcAft>
                <a:spcPts val="0"/>
              </a:spcAft>
              <a:buClr>
                <a:srgbClr val="000000"/>
              </a:buClr>
              <a:buSzPts val="1200"/>
              <a:buChar char="-"/>
            </a:pPr>
            <a:r>
              <a:rPr lang="en" sz="1200"/>
              <a:t>Too many buttons on the pop-up connect page so it is overwhelming to find the desire button</a:t>
            </a:r>
            <a:endParaRPr sz="1200"/>
          </a:p>
          <a:p>
            <a:pPr indent="0" lvl="0" marL="0" rtl="0" algn="l">
              <a:spcBef>
                <a:spcPts val="1200"/>
              </a:spcBef>
              <a:spcAft>
                <a:spcPts val="0"/>
              </a:spcAft>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ba357b17d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ba357b17d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Char char="-"/>
            </a:pPr>
            <a:r>
              <a:rPr lang="en" sz="1200"/>
              <a:t>Simple task was straightforward for all participants </a:t>
            </a:r>
            <a:endParaRPr sz="1200"/>
          </a:p>
          <a:p>
            <a:pPr indent="-304800" lvl="0" marL="457200" rtl="0" algn="l">
              <a:lnSpc>
                <a:spcPct val="115000"/>
              </a:lnSpc>
              <a:spcBef>
                <a:spcPts val="0"/>
              </a:spcBef>
              <a:spcAft>
                <a:spcPts val="0"/>
              </a:spcAft>
              <a:buClr>
                <a:srgbClr val="000000"/>
              </a:buClr>
              <a:buSzPts val="1200"/>
              <a:buChar char="-"/>
            </a:pPr>
            <a:r>
              <a:rPr lang="en" sz="1200"/>
              <a:t>⅔ participants did not use the intended button to complete the task</a:t>
            </a:r>
            <a:endParaRPr sz="1200"/>
          </a:p>
          <a:p>
            <a:pPr indent="-304800" lvl="0" marL="457200" rtl="0" algn="l">
              <a:lnSpc>
                <a:spcPct val="115000"/>
              </a:lnSpc>
              <a:spcBef>
                <a:spcPts val="0"/>
              </a:spcBef>
              <a:spcAft>
                <a:spcPts val="0"/>
              </a:spcAft>
              <a:buClr>
                <a:srgbClr val="000000"/>
              </a:buClr>
              <a:buSzPts val="1200"/>
              <a:buChar char="-"/>
            </a:pPr>
            <a:r>
              <a:rPr lang="en" sz="1200"/>
              <a:t>All participants were confused by the evolution of the sound </a:t>
            </a:r>
            <a:endParaRPr sz="1200"/>
          </a:p>
          <a:p>
            <a:pPr indent="-304800" lvl="0" marL="457200" rtl="0" algn="l">
              <a:lnSpc>
                <a:spcPct val="115000"/>
              </a:lnSpc>
              <a:spcBef>
                <a:spcPts val="0"/>
              </a:spcBef>
              <a:spcAft>
                <a:spcPts val="0"/>
              </a:spcAft>
              <a:buClr>
                <a:srgbClr val="000000"/>
              </a:buClr>
              <a:buSzPts val="1200"/>
              <a:buChar char="-"/>
            </a:pPr>
            <a:r>
              <a:rPr lang="en" sz="1200"/>
              <a:t>Task 1: 10-20s</a:t>
            </a:r>
            <a:endParaRPr sz="1200"/>
          </a:p>
          <a:p>
            <a:pPr indent="-304800" lvl="0" marL="457200" rtl="0" algn="l">
              <a:lnSpc>
                <a:spcPct val="115000"/>
              </a:lnSpc>
              <a:spcBef>
                <a:spcPts val="0"/>
              </a:spcBef>
              <a:spcAft>
                <a:spcPts val="0"/>
              </a:spcAft>
              <a:buClr>
                <a:srgbClr val="000000"/>
              </a:buClr>
              <a:buSzPts val="1200"/>
              <a:buChar char="-"/>
            </a:pPr>
            <a:r>
              <a:rPr lang="en" sz="1200"/>
              <a:t>Task 2: 30-45s</a:t>
            </a:r>
            <a:endParaRPr sz="1200"/>
          </a:p>
          <a:p>
            <a:pPr indent="-304800" lvl="0" marL="457200" rtl="0" algn="l">
              <a:lnSpc>
                <a:spcPct val="115000"/>
              </a:lnSpc>
              <a:spcBef>
                <a:spcPts val="0"/>
              </a:spcBef>
              <a:spcAft>
                <a:spcPts val="0"/>
              </a:spcAft>
              <a:buClr>
                <a:srgbClr val="000000"/>
              </a:buClr>
              <a:buSzPts val="1200"/>
              <a:buChar char="-"/>
            </a:pPr>
            <a:r>
              <a:rPr lang="en" sz="1200"/>
              <a:t>Task 3: 60-90s</a:t>
            </a:r>
            <a:endParaRPr sz="1200"/>
          </a:p>
          <a:p>
            <a:pPr indent="-304800" lvl="0" marL="457200" rtl="0" algn="l">
              <a:lnSpc>
                <a:spcPct val="115000"/>
              </a:lnSpc>
              <a:spcBef>
                <a:spcPts val="0"/>
              </a:spcBef>
              <a:spcAft>
                <a:spcPts val="0"/>
              </a:spcAft>
              <a:buClr>
                <a:srgbClr val="000000"/>
              </a:buClr>
              <a:buSzPts val="1200"/>
              <a:buChar char="-"/>
            </a:pPr>
            <a:r>
              <a:rPr lang="en" sz="1200"/>
              <a:t>But user gained familiar very quickly</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bcdac8458d_4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bcdac8458d_4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cdac8458d_4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cdac8458d_4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ba357b17d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ba357b17d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cdac8458d_4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bcdac8458d_4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rgbClr val="595959"/>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c785dea4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bc785dea4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discussions extended from </a:t>
            </a:r>
            <a:r>
              <a:rPr lang="en"/>
              <a:t>contradicting</a:t>
            </a:r>
            <a:r>
              <a:rPr lang="en"/>
              <a:t> points/feedback we got from our participants.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cdac8458d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cdac8458d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bcdac8458d_4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bcdac8458d_4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ba357b17d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ba357b17d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Char char="-"/>
            </a:pPr>
            <a:r>
              <a:rPr lang="en" sz="1200"/>
              <a:t>Users loved the concept and mission behind the app </a:t>
            </a:r>
            <a:endParaRPr sz="1200"/>
          </a:p>
          <a:p>
            <a:pPr indent="-304800" lvl="0" marL="457200" rtl="0" algn="l">
              <a:lnSpc>
                <a:spcPct val="115000"/>
              </a:lnSpc>
              <a:spcBef>
                <a:spcPts val="0"/>
              </a:spcBef>
              <a:spcAft>
                <a:spcPts val="0"/>
              </a:spcAft>
              <a:buClr>
                <a:srgbClr val="000000"/>
              </a:buClr>
              <a:buSzPts val="1200"/>
              <a:buChar char="-"/>
            </a:pPr>
            <a:r>
              <a:rPr lang="en" sz="1200"/>
              <a:t>Differentiates from other social media platforms</a:t>
            </a:r>
            <a:endParaRPr sz="1200"/>
          </a:p>
          <a:p>
            <a:pPr indent="-304800" lvl="1" marL="914400" rtl="0" algn="l">
              <a:lnSpc>
                <a:spcPct val="115000"/>
              </a:lnSpc>
              <a:spcBef>
                <a:spcPts val="0"/>
              </a:spcBef>
              <a:spcAft>
                <a:spcPts val="0"/>
              </a:spcAft>
              <a:buClr>
                <a:srgbClr val="000000"/>
              </a:buClr>
              <a:buSzPts val="1200"/>
              <a:buFont typeface="DM Sans"/>
              <a:buChar char="-"/>
            </a:pPr>
            <a:r>
              <a:rPr lang="en" sz="1200"/>
              <a:t>Geared towards music creators </a:t>
            </a:r>
            <a:r>
              <a:rPr b="1" lang="en" sz="1200"/>
              <a:t>specifically</a:t>
            </a:r>
            <a:endParaRPr sz="1200"/>
          </a:p>
          <a:p>
            <a:pPr indent="-304800" lvl="0" marL="457200" rtl="0" algn="l">
              <a:lnSpc>
                <a:spcPct val="115000"/>
              </a:lnSpc>
              <a:spcBef>
                <a:spcPts val="0"/>
              </a:spcBef>
              <a:spcAft>
                <a:spcPts val="0"/>
              </a:spcAft>
              <a:buClr>
                <a:srgbClr val="000000"/>
              </a:buClr>
              <a:buSzPts val="1200"/>
              <a:buChar char="-"/>
            </a:pPr>
            <a:r>
              <a:rPr lang="en" sz="1200"/>
              <a:t>After explaining the functionality of missed icons, participants found them intuitive </a:t>
            </a:r>
            <a:endParaRPr sz="1200"/>
          </a:p>
          <a:p>
            <a:pPr indent="-304800" lvl="1" marL="914400" rtl="0" algn="l">
              <a:lnSpc>
                <a:spcPct val="115000"/>
              </a:lnSpc>
              <a:spcBef>
                <a:spcPts val="0"/>
              </a:spcBef>
              <a:spcAft>
                <a:spcPts val="0"/>
              </a:spcAft>
              <a:buClr>
                <a:srgbClr val="000000"/>
              </a:buClr>
              <a:buSzPts val="1200"/>
              <a:buFont typeface="DM Sans"/>
              <a:buChar char="-"/>
            </a:pPr>
            <a:r>
              <a:rPr lang="en" sz="1200"/>
              <a:t>Tutorial at the beginning to enable </a:t>
            </a:r>
            <a:r>
              <a:rPr b="1" lang="en" sz="1200"/>
              <a:t>familiarity</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bd052ad4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bd052ad4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bd052ad4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bd052ad4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bcdac8458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bcdac8458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cdac8458d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cdac8458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cdac8458d_4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cdac8458d_4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a357b17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a357b17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latin typeface="DM Sans"/>
                <a:ea typeface="DM Sans"/>
                <a:cs typeface="DM Sans"/>
                <a:sym typeface="DM Sans"/>
              </a:rPr>
              <a:t>Just like our value proposition we want to be users of sprout to collaborate for an instant, but form connections for a lifetime. </a:t>
            </a:r>
            <a:r>
              <a:rPr lang="en" sz="1200">
                <a:latin typeface="DM Sans"/>
                <a:ea typeface="DM Sans"/>
                <a:cs typeface="DM Sans"/>
                <a:sym typeface="DM Sans"/>
              </a:rPr>
              <a:t>Our goal is to empower music creators to network comfortably by fostering quick, creative collaborations. </a:t>
            </a:r>
            <a:endParaRPr sz="1200">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cdac8458d_4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cdac8458d_4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cdac8458d_4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cdac8458d_4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t>One of the top 2 </a:t>
            </a:r>
            <a:r>
              <a:rPr lang="en" sz="1200"/>
              <a:t>interfaces</a:t>
            </a:r>
            <a:r>
              <a:rPr lang="en" sz="1200"/>
              <a:t> we selected was the swipe interface where users gets to view one sound bite at a time and swipe up to go to the next soundbite (tiktok). Then the users can save sounds to a collection that can be visited at any time.</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cdac8458d_4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cdac8458d_4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other </a:t>
            </a:r>
            <a:r>
              <a:rPr lang="en"/>
              <a:t>interface we selected was the bulk view. Unlike the swipe interface, multiple soundbites are displayed on the screen at once in circular forms like bubbles. </a:t>
            </a:r>
            <a:endParaRPr/>
          </a:p>
          <a:p>
            <a:pPr indent="0" lvl="0" marL="0" rtl="0" algn="l">
              <a:lnSpc>
                <a:spcPct val="115000"/>
              </a:lnSpc>
              <a:spcBef>
                <a:spcPts val="1200"/>
              </a:spcBef>
              <a:spcAft>
                <a:spcPts val="1200"/>
              </a:spcAft>
              <a:buNone/>
            </a:pPr>
            <a:r>
              <a:rPr lang="en"/>
              <a:t>When a bubble is clicked on a pop-up page will show up. When the user wants to see a new set of sounds they can simply click on the refresh button on the top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cdac8458d_4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cdac8458d_4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Decided on the Bulk Interface</a:t>
            </a:r>
            <a:endParaRPr sz="1200"/>
          </a:p>
          <a:p>
            <a:pPr indent="0" lvl="0" marL="0" rtl="0" algn="l">
              <a:lnSpc>
                <a:spcPct val="115000"/>
              </a:lnSpc>
              <a:spcBef>
                <a:spcPts val="1200"/>
              </a:spcBef>
              <a:spcAft>
                <a:spcPts val="1200"/>
              </a:spcAft>
              <a:buNone/>
            </a:pPr>
            <a:r>
              <a:rPr lang="en" sz="1200"/>
              <a:t>The swiping interface is very common in other applications so this bulk interface less repetitive, boring, and mechanical. Plus it is more visually engaging as the colors wrapping the soundbites attract more attention</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8.png"/><Relationship Id="rId13" Type="http://schemas.openxmlformats.org/officeDocument/2006/relationships/image" Target="../media/image19.png"/><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5.png"/><Relationship Id="rId15" Type="http://schemas.openxmlformats.org/officeDocument/2006/relationships/image" Target="../media/image20.png"/><Relationship Id="rId14" Type="http://schemas.openxmlformats.org/officeDocument/2006/relationships/image" Target="../media/image22.png"/><Relationship Id="rId17" Type="http://schemas.openxmlformats.org/officeDocument/2006/relationships/image" Target="../media/image26.png"/><Relationship Id="rId16" Type="http://schemas.openxmlformats.org/officeDocument/2006/relationships/image" Target="../media/image16.png"/><Relationship Id="rId5" Type="http://schemas.openxmlformats.org/officeDocument/2006/relationships/image" Target="../media/image13.png"/><Relationship Id="rId19" Type="http://schemas.openxmlformats.org/officeDocument/2006/relationships/image" Target="../media/image17.png"/><Relationship Id="rId6" Type="http://schemas.openxmlformats.org/officeDocument/2006/relationships/image" Target="../media/image12.png"/><Relationship Id="rId18" Type="http://schemas.openxmlformats.org/officeDocument/2006/relationships/image" Target="../media/image24.png"/><Relationship Id="rId7" Type="http://schemas.openxmlformats.org/officeDocument/2006/relationships/image" Target="../media/image9.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25.png"/><Relationship Id="rId13" Type="http://schemas.openxmlformats.org/officeDocument/2006/relationships/image" Target="../media/image38.png"/><Relationship Id="rId12"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7.png"/><Relationship Id="rId9" Type="http://schemas.openxmlformats.org/officeDocument/2006/relationships/image" Target="../media/image29.png"/><Relationship Id="rId14" Type="http://schemas.openxmlformats.org/officeDocument/2006/relationships/image" Target="../media/image33.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10.png"/></Relationships>
</file>

<file path=ppt/slides/_rels/slide15.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2.png"/><Relationship Id="rId13" Type="http://schemas.openxmlformats.org/officeDocument/2006/relationships/image" Target="../media/image39.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37.png"/><Relationship Id="rId15" Type="http://schemas.openxmlformats.org/officeDocument/2006/relationships/image" Target="../media/image31.png"/><Relationship Id="rId14" Type="http://schemas.openxmlformats.org/officeDocument/2006/relationships/image" Target="../media/image35.png"/><Relationship Id="rId17" Type="http://schemas.openxmlformats.org/officeDocument/2006/relationships/image" Target="../media/image9.png"/><Relationship Id="rId16" Type="http://schemas.openxmlformats.org/officeDocument/2006/relationships/image" Target="../media/image12.png"/><Relationship Id="rId5" Type="http://schemas.openxmlformats.org/officeDocument/2006/relationships/image" Target="../media/image15.png"/><Relationship Id="rId19" Type="http://schemas.openxmlformats.org/officeDocument/2006/relationships/image" Target="../media/image33.png"/><Relationship Id="rId6" Type="http://schemas.openxmlformats.org/officeDocument/2006/relationships/image" Target="../media/image18.png"/><Relationship Id="rId18" Type="http://schemas.openxmlformats.org/officeDocument/2006/relationships/image" Target="../media/image38.png"/><Relationship Id="rId7" Type="http://schemas.openxmlformats.org/officeDocument/2006/relationships/image" Target="../media/image30.png"/><Relationship Id="rId8" Type="http://schemas.openxmlformats.org/officeDocument/2006/relationships/image" Target="../media/image28.png"/></Relationships>
</file>

<file path=ppt/slides/_rels/slide16.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16.png"/><Relationship Id="rId13" Type="http://schemas.openxmlformats.org/officeDocument/2006/relationships/image" Target="../media/image17.pn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20.png"/><Relationship Id="rId15" Type="http://schemas.openxmlformats.org/officeDocument/2006/relationships/image" Target="../media/image46.png"/><Relationship Id="rId14" Type="http://schemas.openxmlformats.org/officeDocument/2006/relationships/image" Target="../media/image44.png"/><Relationship Id="rId16" Type="http://schemas.openxmlformats.org/officeDocument/2006/relationships/image" Target="../media/image33.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65.png"/><Relationship Id="rId5" Type="http://schemas.openxmlformats.org/officeDocument/2006/relationships/image" Target="../media/image51.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5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52.jpg"/><Relationship Id="rId5" Type="http://schemas.openxmlformats.org/officeDocument/2006/relationships/image" Target="../media/image33.png"/><Relationship Id="rId6" Type="http://schemas.openxmlformats.org/officeDocument/2006/relationships/image" Target="../media/image43.png"/></Relationships>
</file>

<file path=ppt/slides/_rels/slide24.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7.png"/><Relationship Id="rId4" Type="http://schemas.openxmlformats.org/officeDocument/2006/relationships/image" Target="../media/image29.png"/><Relationship Id="rId9" Type="http://schemas.openxmlformats.org/officeDocument/2006/relationships/image" Target="../media/image46.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28.png"/><Relationship Id="rId8"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41.png"/><Relationship Id="rId6" Type="http://schemas.openxmlformats.org/officeDocument/2006/relationships/image" Target="../media/image45.png"/><Relationship Id="rId7"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49.png"/></Relationships>
</file>

<file path=ppt/slides/_rels/slide28.xml.rels><?xml version="1.0" encoding="UTF-8" standalone="yes"?><Relationships xmlns="http://schemas.openxmlformats.org/package/2006/relationships"><Relationship Id="rId10"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57.png"/><Relationship Id="rId5" Type="http://schemas.openxmlformats.org/officeDocument/2006/relationships/image" Target="../media/image53.png"/><Relationship Id="rId6" Type="http://schemas.openxmlformats.org/officeDocument/2006/relationships/image" Target="../media/image58.png"/><Relationship Id="rId7" Type="http://schemas.openxmlformats.org/officeDocument/2006/relationships/image" Target="../media/image56.png"/><Relationship Id="rId8"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0" Type="http://schemas.openxmlformats.org/officeDocument/2006/relationships/hyperlink" Target="https://miro.com/app/board/o9J_lUt-hnA=/"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rive.google.com/drive/u/2/folders/1urXQIt2LmfnoeqVo6AJRO2JIkQxjD-uS" TargetMode="External"/><Relationship Id="rId4" Type="http://schemas.openxmlformats.org/officeDocument/2006/relationships/hyperlink" Target="https://drive.google.com/file/d/1GV4f2LlkNBPDRVFfkDbYj8Se9huJkcCw/view?usp=sharing" TargetMode="External"/><Relationship Id="rId9" Type="http://schemas.openxmlformats.org/officeDocument/2006/relationships/hyperlink" Target="https://miro.com/app/board/o9J_lUt-hnA=/" TargetMode="External"/><Relationship Id="rId5" Type="http://schemas.openxmlformats.org/officeDocument/2006/relationships/hyperlink" Target="https://drive.google.com/file/d/1xzqHPvdpTvN78Na6UnxogpgpUvjUjK9B/view?usp=sharing" TargetMode="External"/><Relationship Id="rId6" Type="http://schemas.openxmlformats.org/officeDocument/2006/relationships/hyperlink" Target="https://drive.google.com/file/d/1cepxQfeppRTVVDZ-BS0KX6y8t_5RxTYL/view?usp=sharing" TargetMode="External"/><Relationship Id="rId7" Type="http://schemas.openxmlformats.org/officeDocument/2006/relationships/hyperlink" Target="https://miro.com/app/board/o9J_lVHzD2U=/" TargetMode="External"/><Relationship Id="rId8" Type="http://schemas.openxmlformats.org/officeDocument/2006/relationships/hyperlink" Target="https://miro.com/app/board/o9J_lUt-hn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2.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8"/>
            <a:ext cx="9144000" cy="5143495"/>
          </a:xfrm>
          <a:prstGeom prst="rect">
            <a:avLst/>
          </a:prstGeom>
          <a:noFill/>
          <a:ln>
            <a:noFill/>
          </a:ln>
        </p:spPr>
      </p:pic>
      <p:pic>
        <p:nvPicPr>
          <p:cNvPr id="55" name="Google Shape;55;p13"/>
          <p:cNvPicPr preferRelativeResize="0"/>
          <p:nvPr/>
        </p:nvPicPr>
        <p:blipFill>
          <a:blip r:embed="rId4">
            <a:alphaModFix/>
          </a:blip>
          <a:stretch>
            <a:fillRect/>
          </a:stretch>
        </p:blipFill>
        <p:spPr>
          <a:xfrm>
            <a:off x="1306125" y="1495275"/>
            <a:ext cx="2152925" cy="2152925"/>
          </a:xfrm>
          <a:prstGeom prst="rect">
            <a:avLst/>
          </a:prstGeom>
          <a:noFill/>
          <a:ln>
            <a:noFill/>
          </a:ln>
        </p:spPr>
      </p:pic>
      <p:sp>
        <p:nvSpPr>
          <p:cNvPr id="56" name="Google Shape;56;p13"/>
          <p:cNvSpPr txBox="1"/>
          <p:nvPr/>
        </p:nvSpPr>
        <p:spPr>
          <a:xfrm>
            <a:off x="3809700" y="1730888"/>
            <a:ext cx="26481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latin typeface="Work Sans"/>
                <a:ea typeface="Work Sans"/>
                <a:cs typeface="Work Sans"/>
                <a:sym typeface="Work Sans"/>
              </a:rPr>
              <a:t>Sprout</a:t>
            </a:r>
            <a:endParaRPr b="1" sz="5000">
              <a:latin typeface="Work Sans"/>
              <a:ea typeface="Work Sans"/>
              <a:cs typeface="Work Sans"/>
              <a:sym typeface="Work Sans"/>
            </a:endParaRPr>
          </a:p>
        </p:txBody>
      </p:sp>
      <p:sp>
        <p:nvSpPr>
          <p:cNvPr id="57" name="Google Shape;57;p13"/>
          <p:cNvSpPr txBox="1"/>
          <p:nvPr/>
        </p:nvSpPr>
        <p:spPr>
          <a:xfrm>
            <a:off x="3809700" y="2673063"/>
            <a:ext cx="44928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Work Sans Regular"/>
                <a:ea typeface="Work Sans Regular"/>
                <a:cs typeface="Work Sans Regular"/>
                <a:sym typeface="Work Sans Regular"/>
              </a:rPr>
              <a:t>Collaborators for an instant, </a:t>
            </a:r>
            <a:endParaRPr sz="1900">
              <a:latin typeface="Work Sans Regular"/>
              <a:ea typeface="Work Sans Regular"/>
              <a:cs typeface="Work Sans Regular"/>
              <a:sym typeface="Work Sans Regular"/>
            </a:endParaRPr>
          </a:p>
          <a:p>
            <a:pPr indent="0" lvl="0" marL="0" rtl="0" algn="l">
              <a:spcBef>
                <a:spcPts val="0"/>
              </a:spcBef>
              <a:spcAft>
                <a:spcPts val="0"/>
              </a:spcAft>
              <a:buNone/>
            </a:pPr>
            <a:r>
              <a:rPr lang="en" sz="1900">
                <a:latin typeface="Work Sans Regular"/>
                <a:ea typeface="Work Sans Regular"/>
                <a:cs typeface="Work Sans Regular"/>
                <a:sym typeface="Work Sans Regular"/>
              </a:rPr>
              <a:t>Connections for a lifetime.</a:t>
            </a:r>
            <a:endParaRPr sz="1900">
              <a:latin typeface="Work Sans Regular"/>
              <a:ea typeface="Work Sans Regular"/>
              <a:cs typeface="Work Sans Regular"/>
              <a:sym typeface="Work Sans Regular"/>
            </a:endParaRPr>
          </a:p>
        </p:txBody>
      </p:sp>
      <p:sp>
        <p:nvSpPr>
          <p:cNvPr id="58" name="Google Shape;58;p13"/>
          <p:cNvSpPr txBox="1"/>
          <p:nvPr/>
        </p:nvSpPr>
        <p:spPr>
          <a:xfrm>
            <a:off x="1993653" y="260400"/>
            <a:ext cx="12378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B7B7B7"/>
                </a:solidFill>
                <a:latin typeface="Work Sans"/>
                <a:ea typeface="Work Sans"/>
                <a:cs typeface="Work Sans"/>
                <a:sym typeface="Work Sans"/>
              </a:rPr>
              <a:t>VALUE PROP</a:t>
            </a:r>
            <a:endParaRPr b="1" sz="1300">
              <a:solidFill>
                <a:srgbClr val="B7B7B7"/>
              </a:solidFill>
              <a:latin typeface="Work Sans"/>
              <a:ea typeface="Work Sans"/>
              <a:cs typeface="Work Sans"/>
              <a:sym typeface="Work Sans"/>
            </a:endParaRPr>
          </a:p>
        </p:txBody>
      </p:sp>
      <p:sp>
        <p:nvSpPr>
          <p:cNvPr id="59" name="Google Shape;59;p13"/>
          <p:cNvSpPr/>
          <p:nvPr/>
        </p:nvSpPr>
        <p:spPr>
          <a:xfrm>
            <a:off x="2078281" y="199025"/>
            <a:ext cx="1051500" cy="45600"/>
          </a:xfrm>
          <a:prstGeom prst="roundRect">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nvSpPr>
        <p:spPr>
          <a:xfrm>
            <a:off x="460020" y="260397"/>
            <a:ext cx="15309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B7B7B7"/>
                </a:solidFill>
                <a:latin typeface="Work Sans"/>
                <a:ea typeface="Work Sans"/>
                <a:cs typeface="Work Sans"/>
                <a:sym typeface="Work Sans"/>
              </a:rPr>
              <a:t>PROJ NAME</a:t>
            </a:r>
            <a:endParaRPr b="1" sz="1300">
              <a:solidFill>
                <a:srgbClr val="B7B7B7"/>
              </a:solidFill>
              <a:latin typeface="Work Sans"/>
              <a:ea typeface="Work Sans"/>
              <a:cs typeface="Work Sans"/>
              <a:sym typeface="Work Sans"/>
            </a:endParaRPr>
          </a:p>
        </p:txBody>
      </p:sp>
      <p:sp>
        <p:nvSpPr>
          <p:cNvPr id="61" name="Google Shape;61;p13"/>
          <p:cNvSpPr/>
          <p:nvPr/>
        </p:nvSpPr>
        <p:spPr>
          <a:xfrm>
            <a:off x="544638" y="199025"/>
            <a:ext cx="1005900" cy="45600"/>
          </a:xfrm>
          <a:prstGeom prst="roundRect">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nvSpPr>
        <p:spPr>
          <a:xfrm>
            <a:off x="7740328" y="260400"/>
            <a:ext cx="1237800" cy="32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B7B7B7"/>
                </a:solidFill>
                <a:latin typeface="Work Sans"/>
                <a:ea typeface="Work Sans"/>
                <a:cs typeface="Work Sans"/>
                <a:sym typeface="Work Sans"/>
              </a:rPr>
              <a:t>ELSIE</a:t>
            </a:r>
            <a:endParaRPr b="1" sz="1300">
              <a:solidFill>
                <a:srgbClr val="B7B7B7"/>
              </a:solidFill>
              <a:latin typeface="Work Sans"/>
              <a:ea typeface="Work Sans"/>
              <a:cs typeface="Work Sans"/>
              <a:sym typeface="Work Sans"/>
            </a:endParaRPr>
          </a:p>
          <a:p>
            <a:pPr indent="0" lvl="0" marL="0" rtl="0" algn="r">
              <a:spcBef>
                <a:spcPts val="0"/>
              </a:spcBef>
              <a:spcAft>
                <a:spcPts val="0"/>
              </a:spcAft>
              <a:buNone/>
            </a:pPr>
            <a:r>
              <a:rPr b="1" lang="en" sz="1300">
                <a:solidFill>
                  <a:srgbClr val="B7B7B7"/>
                </a:solidFill>
                <a:latin typeface="Work Sans"/>
                <a:ea typeface="Work Sans"/>
                <a:cs typeface="Work Sans"/>
                <a:sym typeface="Work Sans"/>
              </a:rPr>
              <a:t>ALIX</a:t>
            </a:r>
            <a:endParaRPr b="1" sz="1300">
              <a:solidFill>
                <a:srgbClr val="B7B7B7"/>
              </a:solidFill>
              <a:latin typeface="Work Sans"/>
              <a:ea typeface="Work Sans"/>
              <a:cs typeface="Work Sans"/>
              <a:sym typeface="Work Sans"/>
            </a:endParaRPr>
          </a:p>
          <a:p>
            <a:pPr indent="0" lvl="0" marL="0" rtl="0" algn="r">
              <a:spcBef>
                <a:spcPts val="0"/>
              </a:spcBef>
              <a:spcAft>
                <a:spcPts val="0"/>
              </a:spcAft>
              <a:buNone/>
            </a:pPr>
            <a:r>
              <a:rPr b="1" lang="en" sz="1300">
                <a:solidFill>
                  <a:srgbClr val="B7B7B7"/>
                </a:solidFill>
                <a:latin typeface="Work Sans"/>
                <a:ea typeface="Work Sans"/>
                <a:cs typeface="Work Sans"/>
                <a:sym typeface="Work Sans"/>
              </a:rPr>
              <a:t>CONSTANCE</a:t>
            </a:r>
            <a:endParaRPr b="1" sz="1300">
              <a:solidFill>
                <a:srgbClr val="B7B7B7"/>
              </a:solidFill>
              <a:latin typeface="Work Sans"/>
              <a:ea typeface="Work Sans"/>
              <a:cs typeface="Work Sans"/>
              <a:sym typeface="Work Sans"/>
            </a:endParaRPr>
          </a:p>
          <a:p>
            <a:pPr indent="0" lvl="0" marL="0" rtl="0" algn="r">
              <a:spcBef>
                <a:spcPts val="0"/>
              </a:spcBef>
              <a:spcAft>
                <a:spcPts val="0"/>
              </a:spcAft>
              <a:buNone/>
            </a:pPr>
            <a:r>
              <a:rPr b="1" lang="en" sz="1300">
                <a:solidFill>
                  <a:srgbClr val="B7B7B7"/>
                </a:solidFill>
                <a:latin typeface="Work Sans"/>
                <a:ea typeface="Work Sans"/>
                <a:cs typeface="Work Sans"/>
                <a:sym typeface="Work Sans"/>
              </a:rPr>
              <a:t>JIALIN</a:t>
            </a:r>
            <a:endParaRPr b="1" sz="1300">
              <a:solidFill>
                <a:srgbClr val="B7B7B7"/>
              </a:solidFill>
              <a:latin typeface="Work Sans"/>
              <a:ea typeface="Work Sans"/>
              <a:cs typeface="Work Sans"/>
              <a:sym typeface="Work Sans"/>
            </a:endParaRPr>
          </a:p>
        </p:txBody>
      </p:sp>
      <p:sp>
        <p:nvSpPr>
          <p:cNvPr id="63" name="Google Shape;63;p13"/>
          <p:cNvSpPr/>
          <p:nvPr/>
        </p:nvSpPr>
        <p:spPr>
          <a:xfrm>
            <a:off x="7824956" y="199025"/>
            <a:ext cx="1051500" cy="45600"/>
          </a:xfrm>
          <a:prstGeom prst="roundRect">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2"/>
          <p:cNvPicPr preferRelativeResize="0"/>
          <p:nvPr/>
        </p:nvPicPr>
        <p:blipFill>
          <a:blip r:embed="rId3">
            <a:alphaModFix/>
          </a:blip>
          <a:stretch>
            <a:fillRect/>
          </a:stretch>
        </p:blipFill>
        <p:spPr>
          <a:xfrm>
            <a:off x="0" y="-8"/>
            <a:ext cx="9144000" cy="5143495"/>
          </a:xfrm>
          <a:prstGeom prst="rect">
            <a:avLst/>
          </a:prstGeom>
          <a:noFill/>
          <a:ln>
            <a:noFill/>
          </a:ln>
        </p:spPr>
      </p:pic>
      <p:sp>
        <p:nvSpPr>
          <p:cNvPr id="259" name="Google Shape;259;p22"/>
          <p:cNvSpPr txBox="1"/>
          <p:nvPr/>
        </p:nvSpPr>
        <p:spPr>
          <a:xfrm>
            <a:off x="647775" y="210675"/>
            <a:ext cx="4263900" cy="11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600">
                <a:latin typeface="DM Sans"/>
                <a:ea typeface="DM Sans"/>
                <a:cs typeface="DM Sans"/>
                <a:sym typeface="DM Sans"/>
              </a:rPr>
              <a:t>Diving deeper</a:t>
            </a:r>
            <a:endParaRPr b="1" sz="3600">
              <a:latin typeface="DM Sans"/>
              <a:ea typeface="DM Sans"/>
              <a:cs typeface="DM Sans"/>
              <a:sym typeface="DM Sans"/>
            </a:endParaRPr>
          </a:p>
        </p:txBody>
      </p:sp>
      <p:sp>
        <p:nvSpPr>
          <p:cNvPr id="260" name="Google Shape;260;p22"/>
          <p:cNvSpPr txBox="1"/>
          <p:nvPr/>
        </p:nvSpPr>
        <p:spPr>
          <a:xfrm>
            <a:off x="647775" y="1513275"/>
            <a:ext cx="3434400" cy="1736100"/>
          </a:xfrm>
          <a:prstGeom prst="rect">
            <a:avLst/>
          </a:prstGeom>
          <a:noFill/>
          <a:ln>
            <a:noFill/>
          </a:ln>
        </p:spPr>
        <p:txBody>
          <a:bodyPr anchorCtr="0" anchor="b" bIns="91425" lIns="91425" spcFirstLastPara="1" rIns="91425" wrap="square" tIns="91425">
            <a:spAutoFit/>
          </a:bodyPr>
          <a:lstStyle/>
          <a:p>
            <a:pPr indent="-342900" lvl="0" marL="457200" rtl="0" algn="l">
              <a:lnSpc>
                <a:spcPct val="115000"/>
              </a:lnSpc>
              <a:spcBef>
                <a:spcPts val="0"/>
              </a:spcBef>
              <a:spcAft>
                <a:spcPts val="0"/>
              </a:spcAft>
              <a:buClr>
                <a:srgbClr val="CCCCCC"/>
              </a:buClr>
              <a:buSzPts val="1800"/>
              <a:buAutoNum type="arabicPeriod"/>
            </a:pPr>
            <a:r>
              <a:rPr lang="en" sz="1800">
                <a:solidFill>
                  <a:srgbClr val="CCCCCC"/>
                </a:solidFill>
                <a:latin typeface="DM Sans"/>
                <a:ea typeface="DM Sans"/>
                <a:cs typeface="DM Sans"/>
                <a:sym typeface="DM Sans"/>
              </a:rPr>
              <a:t>Novel and unique design, visually engaging</a:t>
            </a:r>
            <a:endParaRPr sz="1800">
              <a:solidFill>
                <a:srgbClr val="CCCCCC"/>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AutoNum type="arabicPeriod"/>
            </a:pPr>
            <a:r>
              <a:rPr lang="en" sz="1800">
                <a:latin typeface="DM Sans"/>
                <a:ea typeface="DM Sans"/>
                <a:cs typeface="DM Sans"/>
                <a:sym typeface="DM Sans"/>
              </a:rPr>
              <a:t>Easier to revisit a previously listened to soundbite</a:t>
            </a:r>
            <a:endParaRPr sz="1800">
              <a:latin typeface="DM Sans"/>
              <a:ea typeface="DM Sans"/>
              <a:cs typeface="DM Sans"/>
              <a:sym typeface="DM Sans"/>
            </a:endParaRPr>
          </a:p>
        </p:txBody>
      </p:sp>
      <p:grpSp>
        <p:nvGrpSpPr>
          <p:cNvPr id="261" name="Google Shape;261;p22"/>
          <p:cNvGrpSpPr/>
          <p:nvPr/>
        </p:nvGrpSpPr>
        <p:grpSpPr>
          <a:xfrm>
            <a:off x="5303252" y="535953"/>
            <a:ext cx="2316802" cy="4071556"/>
            <a:chOff x="2547150" y="238125"/>
            <a:chExt cx="2525675" cy="5238750"/>
          </a:xfrm>
        </p:grpSpPr>
        <p:sp>
          <p:nvSpPr>
            <p:cNvPr id="262" name="Google Shape;262;p22"/>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0A2F9E"/>
                </a:gs>
                <a:gs pos="100000">
                  <a:srgbClr val="050060"/>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6" name="Google Shape;266;p22"/>
          <p:cNvPicPr preferRelativeResize="0"/>
          <p:nvPr/>
        </p:nvPicPr>
        <p:blipFill rotWithShape="1">
          <a:blip r:embed="rId4">
            <a:alphaModFix/>
          </a:blip>
          <a:srcRect b="4129" l="3608" r="5959" t="3908"/>
          <a:stretch/>
        </p:blipFill>
        <p:spPr>
          <a:xfrm>
            <a:off x="5362300" y="886450"/>
            <a:ext cx="2188800" cy="3337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3"/>
          <p:cNvPicPr preferRelativeResize="0"/>
          <p:nvPr/>
        </p:nvPicPr>
        <p:blipFill>
          <a:blip r:embed="rId3">
            <a:alphaModFix/>
          </a:blip>
          <a:stretch>
            <a:fillRect/>
          </a:stretch>
        </p:blipFill>
        <p:spPr>
          <a:xfrm>
            <a:off x="0" y="-8"/>
            <a:ext cx="9144000" cy="5143495"/>
          </a:xfrm>
          <a:prstGeom prst="rect">
            <a:avLst/>
          </a:prstGeom>
          <a:noFill/>
          <a:ln>
            <a:noFill/>
          </a:ln>
        </p:spPr>
      </p:pic>
      <p:sp>
        <p:nvSpPr>
          <p:cNvPr id="272" name="Google Shape;272;p23"/>
          <p:cNvSpPr txBox="1"/>
          <p:nvPr/>
        </p:nvSpPr>
        <p:spPr>
          <a:xfrm>
            <a:off x="647775" y="210675"/>
            <a:ext cx="4263900" cy="11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600">
                <a:latin typeface="DM Sans"/>
                <a:ea typeface="DM Sans"/>
                <a:cs typeface="DM Sans"/>
                <a:sym typeface="DM Sans"/>
              </a:rPr>
              <a:t>Diving deeper</a:t>
            </a:r>
            <a:endParaRPr b="1" sz="3600">
              <a:latin typeface="DM Sans"/>
              <a:ea typeface="DM Sans"/>
              <a:cs typeface="DM Sans"/>
              <a:sym typeface="DM Sans"/>
            </a:endParaRPr>
          </a:p>
        </p:txBody>
      </p:sp>
      <p:sp>
        <p:nvSpPr>
          <p:cNvPr id="273" name="Google Shape;273;p23"/>
          <p:cNvSpPr txBox="1"/>
          <p:nvPr/>
        </p:nvSpPr>
        <p:spPr>
          <a:xfrm>
            <a:off x="647775" y="1513275"/>
            <a:ext cx="3434400" cy="2373600"/>
          </a:xfrm>
          <a:prstGeom prst="rect">
            <a:avLst/>
          </a:prstGeom>
          <a:noFill/>
          <a:ln>
            <a:noFill/>
          </a:ln>
        </p:spPr>
        <p:txBody>
          <a:bodyPr anchorCtr="0" anchor="b" bIns="91425" lIns="91425" spcFirstLastPara="1" rIns="91425" wrap="square" tIns="91425">
            <a:spAutoFit/>
          </a:bodyPr>
          <a:lstStyle/>
          <a:p>
            <a:pPr indent="-342900" lvl="0" marL="457200" rtl="0" algn="l">
              <a:lnSpc>
                <a:spcPct val="115000"/>
              </a:lnSpc>
              <a:spcBef>
                <a:spcPts val="0"/>
              </a:spcBef>
              <a:spcAft>
                <a:spcPts val="0"/>
              </a:spcAft>
              <a:buClr>
                <a:srgbClr val="CCCCCC"/>
              </a:buClr>
              <a:buSzPts val="1800"/>
              <a:buFont typeface="DM Sans"/>
              <a:buAutoNum type="arabicPeriod"/>
            </a:pPr>
            <a:r>
              <a:rPr lang="en" sz="1800">
                <a:solidFill>
                  <a:srgbClr val="CCCCCC"/>
                </a:solidFill>
                <a:latin typeface="DM Sans"/>
                <a:ea typeface="DM Sans"/>
                <a:cs typeface="DM Sans"/>
                <a:sym typeface="DM Sans"/>
              </a:rPr>
              <a:t>Novel and unique design, visually engaging</a:t>
            </a:r>
            <a:endParaRPr sz="1800">
              <a:solidFill>
                <a:srgbClr val="CCCCCC"/>
              </a:solidFill>
              <a:latin typeface="DM Sans"/>
              <a:ea typeface="DM Sans"/>
              <a:cs typeface="DM Sans"/>
              <a:sym typeface="DM Sans"/>
            </a:endParaRPr>
          </a:p>
          <a:p>
            <a:pPr indent="-342900" lvl="0" marL="457200" rtl="0" algn="l">
              <a:lnSpc>
                <a:spcPct val="115000"/>
              </a:lnSpc>
              <a:spcBef>
                <a:spcPts val="0"/>
              </a:spcBef>
              <a:spcAft>
                <a:spcPts val="0"/>
              </a:spcAft>
              <a:buClr>
                <a:srgbClr val="CCCCCC"/>
              </a:buClr>
              <a:buSzPts val="1800"/>
              <a:buFont typeface="DM Sans"/>
              <a:buAutoNum type="arabicPeriod"/>
            </a:pPr>
            <a:r>
              <a:rPr lang="en" sz="1800">
                <a:solidFill>
                  <a:srgbClr val="CCCCCC"/>
                </a:solidFill>
                <a:latin typeface="DM Sans"/>
                <a:ea typeface="DM Sans"/>
                <a:cs typeface="DM Sans"/>
                <a:sym typeface="DM Sans"/>
              </a:rPr>
              <a:t>Easier to revisit a previously listened to soundbite</a:t>
            </a:r>
            <a:endParaRPr sz="1800">
              <a:solidFill>
                <a:srgbClr val="CCCCCC"/>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AutoNum type="arabicPeriod"/>
            </a:pPr>
            <a:r>
              <a:rPr lang="en" sz="1800">
                <a:latin typeface="DM Sans"/>
                <a:ea typeface="DM Sans"/>
                <a:cs typeface="DM Sans"/>
                <a:sym typeface="DM Sans"/>
              </a:rPr>
              <a:t>Gives more exposure to smaller artists</a:t>
            </a:r>
            <a:endParaRPr sz="1800">
              <a:latin typeface="DM Sans"/>
              <a:ea typeface="DM Sans"/>
              <a:cs typeface="DM Sans"/>
              <a:sym typeface="DM Sans"/>
            </a:endParaRPr>
          </a:p>
        </p:txBody>
      </p:sp>
      <p:grpSp>
        <p:nvGrpSpPr>
          <p:cNvPr id="274" name="Google Shape;274;p23"/>
          <p:cNvGrpSpPr/>
          <p:nvPr/>
        </p:nvGrpSpPr>
        <p:grpSpPr>
          <a:xfrm>
            <a:off x="5303252" y="535953"/>
            <a:ext cx="2316802" cy="4071556"/>
            <a:chOff x="2547150" y="238125"/>
            <a:chExt cx="2525675" cy="5238750"/>
          </a:xfrm>
        </p:grpSpPr>
        <p:sp>
          <p:nvSpPr>
            <p:cNvPr id="275" name="Google Shape;275;p23"/>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0A2F9E"/>
                </a:gs>
                <a:gs pos="100000">
                  <a:srgbClr val="050060"/>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9" name="Google Shape;279;p23"/>
          <p:cNvPicPr preferRelativeResize="0"/>
          <p:nvPr/>
        </p:nvPicPr>
        <p:blipFill rotWithShape="1">
          <a:blip r:embed="rId4">
            <a:alphaModFix/>
          </a:blip>
          <a:srcRect b="64750" l="39485" r="36404" t="3207"/>
          <a:stretch/>
        </p:blipFill>
        <p:spPr>
          <a:xfrm>
            <a:off x="5377195" y="887592"/>
            <a:ext cx="2166600" cy="3342699"/>
          </a:xfrm>
          <a:prstGeom prst="rect">
            <a:avLst/>
          </a:prstGeom>
          <a:noFill/>
          <a:ln>
            <a:noFill/>
          </a:ln>
        </p:spPr>
      </p:pic>
      <p:cxnSp>
        <p:nvCxnSpPr>
          <p:cNvPr id="280" name="Google Shape;280;p23"/>
          <p:cNvCxnSpPr/>
          <p:nvPr/>
        </p:nvCxnSpPr>
        <p:spPr>
          <a:xfrm>
            <a:off x="5504650" y="1083425"/>
            <a:ext cx="197100" cy="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3"/>
          <p:cNvCxnSpPr/>
          <p:nvPr/>
        </p:nvCxnSpPr>
        <p:spPr>
          <a:xfrm>
            <a:off x="5592200" y="1170975"/>
            <a:ext cx="120300" cy="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23"/>
          <p:cNvCxnSpPr/>
          <p:nvPr/>
        </p:nvCxnSpPr>
        <p:spPr>
          <a:xfrm>
            <a:off x="5646900" y="1247575"/>
            <a:ext cx="76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4"/>
          <p:cNvPicPr preferRelativeResize="0"/>
          <p:nvPr/>
        </p:nvPicPr>
        <p:blipFill>
          <a:blip r:embed="rId3">
            <a:alphaModFix/>
          </a:blip>
          <a:stretch>
            <a:fillRect/>
          </a:stretch>
        </p:blipFill>
        <p:spPr>
          <a:xfrm>
            <a:off x="0" y="-8"/>
            <a:ext cx="9144000" cy="5143495"/>
          </a:xfrm>
          <a:prstGeom prst="rect">
            <a:avLst/>
          </a:prstGeom>
          <a:noFill/>
          <a:ln>
            <a:noFill/>
          </a:ln>
        </p:spPr>
      </p:pic>
      <p:sp>
        <p:nvSpPr>
          <p:cNvPr id="288" name="Google Shape;288;p24"/>
          <p:cNvSpPr txBox="1"/>
          <p:nvPr/>
        </p:nvSpPr>
        <p:spPr>
          <a:xfrm>
            <a:off x="365900" y="0"/>
            <a:ext cx="2220600" cy="857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200">
                <a:latin typeface="DM Sans"/>
                <a:ea typeface="DM Sans"/>
                <a:cs typeface="DM Sans"/>
                <a:sym typeface="DM Sans"/>
              </a:rPr>
              <a:t>Roadmap</a:t>
            </a:r>
            <a:endParaRPr b="1" sz="3200">
              <a:latin typeface="DM Sans"/>
              <a:ea typeface="DM Sans"/>
              <a:cs typeface="DM Sans"/>
              <a:sym typeface="DM Sans"/>
            </a:endParaRPr>
          </a:p>
        </p:txBody>
      </p:sp>
      <p:sp>
        <p:nvSpPr>
          <p:cNvPr id="289" name="Google Shape;289;p24"/>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300">
                <a:solidFill>
                  <a:srgbClr val="FFFFFF"/>
                </a:solidFill>
                <a:latin typeface="Lexend Deca"/>
                <a:ea typeface="Lexend Deca"/>
                <a:cs typeface="Lexend Deca"/>
                <a:sym typeface="Lexend Deca"/>
              </a:rPr>
              <a:t>‹#›</a:t>
            </a:fld>
            <a:endParaRPr sz="1300">
              <a:solidFill>
                <a:srgbClr val="FFFFFF"/>
              </a:solidFill>
              <a:latin typeface="Lexend Deca"/>
              <a:ea typeface="Lexend Deca"/>
              <a:cs typeface="Lexend Deca"/>
              <a:sym typeface="Lexend Deca"/>
            </a:endParaRPr>
          </a:p>
        </p:txBody>
      </p:sp>
      <p:sp>
        <p:nvSpPr>
          <p:cNvPr id="290" name="Google Shape;290;p24"/>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rgbClr val="05006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24"/>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rgbClr val="FFFFFF"/>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92" name="Google Shape;292;p24"/>
          <p:cNvGrpSpPr/>
          <p:nvPr/>
        </p:nvGrpSpPr>
        <p:grpSpPr>
          <a:xfrm>
            <a:off x="1786339" y="1703401"/>
            <a:ext cx="473400" cy="473400"/>
            <a:chOff x="1786339" y="1703401"/>
            <a:chExt cx="473400" cy="473400"/>
          </a:xfrm>
        </p:grpSpPr>
        <p:sp>
          <p:nvSpPr>
            <p:cNvPr id="293" name="Google Shape;293;p24"/>
            <p:cNvSpPr/>
            <p:nvPr/>
          </p:nvSpPr>
          <p:spPr>
            <a:xfrm rot="8100000">
              <a:off x="1855667" y="1772729"/>
              <a:ext cx="334744" cy="334744"/>
            </a:xfrm>
            <a:prstGeom prst="teardrop">
              <a:avLst>
                <a:gd fmla="val 100000" name="adj"/>
              </a:avLst>
            </a:prstGeom>
            <a:solidFill>
              <a:srgbClr val="0A2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4" name="Google Shape;294;p24"/>
            <p:cNvSpPr/>
            <p:nvPr/>
          </p:nvSpPr>
          <p:spPr>
            <a:xfrm>
              <a:off x="195598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1</a:t>
              </a:r>
              <a:endParaRPr sz="600">
                <a:solidFill>
                  <a:srgbClr val="999999"/>
                </a:solidFill>
                <a:latin typeface="Muli"/>
                <a:ea typeface="Muli"/>
                <a:cs typeface="Muli"/>
                <a:sym typeface="Muli"/>
              </a:endParaRPr>
            </a:p>
          </p:txBody>
        </p:sp>
      </p:grpSp>
      <p:grpSp>
        <p:nvGrpSpPr>
          <p:cNvPr id="295" name="Google Shape;295;p24"/>
          <p:cNvGrpSpPr/>
          <p:nvPr/>
        </p:nvGrpSpPr>
        <p:grpSpPr>
          <a:xfrm>
            <a:off x="3814414" y="1703401"/>
            <a:ext cx="473400" cy="473400"/>
            <a:chOff x="3814414" y="1703401"/>
            <a:chExt cx="473400" cy="473400"/>
          </a:xfrm>
        </p:grpSpPr>
        <p:sp>
          <p:nvSpPr>
            <p:cNvPr id="296" name="Google Shape;296;p24"/>
            <p:cNvSpPr/>
            <p:nvPr/>
          </p:nvSpPr>
          <p:spPr>
            <a:xfrm rot="8100000">
              <a:off x="3883742" y="1772729"/>
              <a:ext cx="334744" cy="334744"/>
            </a:xfrm>
            <a:prstGeom prst="teardrop">
              <a:avLst>
                <a:gd fmla="val 100000" name="adj"/>
              </a:avLst>
            </a:prstGeom>
            <a:solidFill>
              <a:srgbClr val="24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3984064"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Muli"/>
                  <a:ea typeface="Muli"/>
                  <a:cs typeface="Muli"/>
                  <a:sym typeface="Muli"/>
                </a:rPr>
                <a:t>3</a:t>
              </a:r>
              <a:endParaRPr sz="600">
                <a:latin typeface="Muli"/>
                <a:ea typeface="Muli"/>
                <a:cs typeface="Muli"/>
                <a:sym typeface="Muli"/>
              </a:endParaRPr>
            </a:p>
          </p:txBody>
        </p:sp>
      </p:grpSp>
      <p:grpSp>
        <p:nvGrpSpPr>
          <p:cNvPr id="298" name="Google Shape;298;p24"/>
          <p:cNvGrpSpPr/>
          <p:nvPr/>
        </p:nvGrpSpPr>
        <p:grpSpPr>
          <a:xfrm>
            <a:off x="5842489" y="1703401"/>
            <a:ext cx="473400" cy="473400"/>
            <a:chOff x="5842489" y="1703401"/>
            <a:chExt cx="473400" cy="473400"/>
          </a:xfrm>
        </p:grpSpPr>
        <p:sp>
          <p:nvSpPr>
            <p:cNvPr id="299" name="Google Shape;299;p24"/>
            <p:cNvSpPr/>
            <p:nvPr/>
          </p:nvSpPr>
          <p:spPr>
            <a:xfrm rot="8100000">
              <a:off x="5911817" y="1772729"/>
              <a:ext cx="334744" cy="334744"/>
            </a:xfrm>
            <a:prstGeom prst="teardrop">
              <a:avLst>
                <a:gd fmla="val 100000" name="adj"/>
              </a:avLst>
            </a:prstGeom>
            <a:solidFill>
              <a:srgbClr val="A45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00" name="Google Shape;300;p24"/>
            <p:cNvSpPr/>
            <p:nvPr/>
          </p:nvSpPr>
          <p:spPr>
            <a:xfrm>
              <a:off x="601213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5</a:t>
              </a:r>
              <a:endParaRPr sz="600">
                <a:solidFill>
                  <a:srgbClr val="999999"/>
                </a:solidFill>
                <a:latin typeface="Muli"/>
                <a:ea typeface="Muli"/>
                <a:cs typeface="Muli"/>
                <a:sym typeface="Muli"/>
              </a:endParaRPr>
            </a:p>
          </p:txBody>
        </p:sp>
      </p:grpSp>
      <p:grpSp>
        <p:nvGrpSpPr>
          <p:cNvPr id="301" name="Google Shape;301;p24"/>
          <p:cNvGrpSpPr/>
          <p:nvPr/>
        </p:nvGrpSpPr>
        <p:grpSpPr>
          <a:xfrm>
            <a:off x="6880814" y="3576300"/>
            <a:ext cx="473400" cy="473400"/>
            <a:chOff x="6880814" y="3576300"/>
            <a:chExt cx="473400" cy="473400"/>
          </a:xfrm>
        </p:grpSpPr>
        <p:sp>
          <p:nvSpPr>
            <p:cNvPr id="302" name="Google Shape;302;p24"/>
            <p:cNvSpPr/>
            <p:nvPr/>
          </p:nvSpPr>
          <p:spPr>
            <a:xfrm rot="-2700000">
              <a:off x="6950142" y="3645628"/>
              <a:ext cx="334744" cy="334744"/>
            </a:xfrm>
            <a:prstGeom prst="teardrop">
              <a:avLst>
                <a:gd fmla="val 100000" name="adj"/>
              </a:avLst>
            </a:prstGeom>
            <a:solidFill>
              <a:srgbClr val="D39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03" name="Google Shape;303;p24"/>
            <p:cNvSpPr/>
            <p:nvPr/>
          </p:nvSpPr>
          <p:spPr>
            <a:xfrm flipH="1">
              <a:off x="705046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6</a:t>
              </a:r>
              <a:endParaRPr sz="600">
                <a:solidFill>
                  <a:srgbClr val="999999"/>
                </a:solidFill>
                <a:latin typeface="Muli"/>
                <a:ea typeface="Muli"/>
                <a:cs typeface="Muli"/>
                <a:sym typeface="Muli"/>
              </a:endParaRPr>
            </a:p>
          </p:txBody>
        </p:sp>
      </p:grpSp>
      <p:grpSp>
        <p:nvGrpSpPr>
          <p:cNvPr id="304" name="Google Shape;304;p24"/>
          <p:cNvGrpSpPr/>
          <p:nvPr/>
        </p:nvGrpSpPr>
        <p:grpSpPr>
          <a:xfrm>
            <a:off x="4852739" y="3576300"/>
            <a:ext cx="473400" cy="473400"/>
            <a:chOff x="4852739" y="3576300"/>
            <a:chExt cx="473400" cy="473400"/>
          </a:xfrm>
        </p:grpSpPr>
        <p:sp>
          <p:nvSpPr>
            <p:cNvPr id="305" name="Google Shape;305;p24"/>
            <p:cNvSpPr/>
            <p:nvPr/>
          </p:nvSpPr>
          <p:spPr>
            <a:xfrm rot="-2700000">
              <a:off x="4922067" y="3645628"/>
              <a:ext cx="334744" cy="334744"/>
            </a:xfrm>
            <a:prstGeom prst="teardrop">
              <a:avLst>
                <a:gd fmla="val 100000" name="adj"/>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06" name="Google Shape;306;p24"/>
            <p:cNvSpPr/>
            <p:nvPr/>
          </p:nvSpPr>
          <p:spPr>
            <a:xfrm flipH="1">
              <a:off x="5022389"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4</a:t>
              </a:r>
              <a:endParaRPr sz="600">
                <a:solidFill>
                  <a:srgbClr val="999999"/>
                </a:solidFill>
                <a:latin typeface="Muli"/>
                <a:ea typeface="Muli"/>
                <a:cs typeface="Muli"/>
                <a:sym typeface="Muli"/>
              </a:endParaRPr>
            </a:p>
          </p:txBody>
        </p:sp>
      </p:grpSp>
      <p:grpSp>
        <p:nvGrpSpPr>
          <p:cNvPr id="307" name="Google Shape;307;p24"/>
          <p:cNvGrpSpPr/>
          <p:nvPr/>
        </p:nvGrpSpPr>
        <p:grpSpPr>
          <a:xfrm>
            <a:off x="2824664" y="3576300"/>
            <a:ext cx="473400" cy="473400"/>
            <a:chOff x="2824664" y="3576300"/>
            <a:chExt cx="473400" cy="473400"/>
          </a:xfrm>
        </p:grpSpPr>
        <p:sp>
          <p:nvSpPr>
            <p:cNvPr id="308" name="Google Shape;308;p24"/>
            <p:cNvSpPr/>
            <p:nvPr/>
          </p:nvSpPr>
          <p:spPr>
            <a:xfrm rot="-2700000">
              <a:off x="2893992" y="3645628"/>
              <a:ext cx="334744" cy="334744"/>
            </a:xfrm>
            <a:prstGeom prst="teardrop">
              <a:avLst>
                <a:gd fmla="val 100000" name="adj"/>
              </a:avLst>
            </a:pr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09" name="Google Shape;309;p24"/>
            <p:cNvSpPr/>
            <p:nvPr/>
          </p:nvSpPr>
          <p:spPr>
            <a:xfrm flipH="1">
              <a:off x="299431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2</a:t>
              </a:r>
              <a:endParaRPr sz="600">
                <a:solidFill>
                  <a:srgbClr val="999999"/>
                </a:solidFill>
                <a:latin typeface="Muli"/>
                <a:ea typeface="Muli"/>
                <a:cs typeface="Muli"/>
                <a:sym typeface="Muli"/>
              </a:endParaRPr>
            </a:p>
          </p:txBody>
        </p:sp>
      </p:grpSp>
      <p:sp>
        <p:nvSpPr>
          <p:cNvPr id="310" name="Google Shape;310;p24"/>
          <p:cNvSpPr txBox="1"/>
          <p:nvPr/>
        </p:nvSpPr>
        <p:spPr>
          <a:xfrm>
            <a:off x="2471575" y="4121700"/>
            <a:ext cx="11796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Selected Interface</a:t>
            </a:r>
            <a:endParaRPr sz="300">
              <a:solidFill>
                <a:srgbClr val="CCCCCC"/>
              </a:solidFill>
              <a:latin typeface="DM Sans"/>
              <a:ea typeface="DM Sans"/>
              <a:cs typeface="DM Sans"/>
              <a:sym typeface="DM Sans"/>
            </a:endParaRPr>
          </a:p>
        </p:txBody>
      </p:sp>
      <p:sp>
        <p:nvSpPr>
          <p:cNvPr id="311" name="Google Shape;311;p24"/>
          <p:cNvSpPr txBox="1"/>
          <p:nvPr/>
        </p:nvSpPr>
        <p:spPr>
          <a:xfrm>
            <a:off x="1379855" y="1216063"/>
            <a:ext cx="12864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Work Sans"/>
                <a:ea typeface="Work Sans"/>
                <a:cs typeface="Work Sans"/>
                <a:sym typeface="Work Sans"/>
              </a:rPr>
              <a:t>Mission Statement</a:t>
            </a:r>
            <a:endParaRPr sz="1200">
              <a:solidFill>
                <a:srgbClr val="CCCCCC"/>
              </a:solidFill>
              <a:latin typeface="Muli"/>
              <a:ea typeface="Muli"/>
              <a:cs typeface="Muli"/>
              <a:sym typeface="Muli"/>
            </a:endParaRPr>
          </a:p>
        </p:txBody>
      </p:sp>
      <p:sp>
        <p:nvSpPr>
          <p:cNvPr id="312" name="Google Shape;312;p24"/>
          <p:cNvSpPr txBox="1"/>
          <p:nvPr/>
        </p:nvSpPr>
        <p:spPr>
          <a:xfrm>
            <a:off x="5411100" y="1216075"/>
            <a:ext cx="13362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200">
                <a:solidFill>
                  <a:srgbClr val="CCCCCC"/>
                </a:solidFill>
                <a:latin typeface="DM Sans"/>
                <a:ea typeface="DM Sans"/>
                <a:cs typeface="DM Sans"/>
                <a:sym typeface="DM Sans"/>
              </a:rPr>
              <a:t>UI Changes</a:t>
            </a:r>
            <a:endParaRPr sz="1200">
              <a:solidFill>
                <a:srgbClr val="CCCCCC"/>
              </a:solidFill>
              <a:latin typeface="DM Sans"/>
              <a:ea typeface="DM Sans"/>
              <a:cs typeface="DM Sans"/>
              <a:sym typeface="DM Sans"/>
            </a:endParaRPr>
          </a:p>
          <a:p>
            <a:pPr indent="0" lvl="0" marL="0" marR="0" rtl="0" algn="ctr">
              <a:lnSpc>
                <a:spcPct val="100000"/>
              </a:lnSpc>
              <a:spcBef>
                <a:spcPts val="1200"/>
              </a:spcBef>
              <a:spcAft>
                <a:spcPts val="0"/>
              </a:spcAft>
              <a:buNone/>
            </a:pPr>
            <a:r>
              <a:t/>
            </a:r>
            <a:endParaRPr sz="900">
              <a:solidFill>
                <a:srgbClr val="CCCCCC"/>
              </a:solidFill>
              <a:latin typeface="DM Sans"/>
              <a:ea typeface="DM Sans"/>
              <a:cs typeface="DM Sans"/>
              <a:sym typeface="DM Sans"/>
            </a:endParaRPr>
          </a:p>
        </p:txBody>
      </p:sp>
      <p:sp>
        <p:nvSpPr>
          <p:cNvPr id="313" name="Google Shape;313;p24"/>
          <p:cNvSpPr txBox="1"/>
          <p:nvPr/>
        </p:nvSpPr>
        <p:spPr>
          <a:xfrm>
            <a:off x="3433575" y="1156100"/>
            <a:ext cx="12351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latin typeface="Work Sans"/>
                <a:ea typeface="Work Sans"/>
                <a:cs typeface="Work Sans"/>
                <a:sym typeface="Work Sans"/>
              </a:rPr>
              <a:t>Low-Fi Prototype</a:t>
            </a:r>
            <a:endParaRPr sz="700">
              <a:latin typeface="Muli"/>
              <a:ea typeface="Muli"/>
              <a:cs typeface="Muli"/>
              <a:sym typeface="Muli"/>
            </a:endParaRPr>
          </a:p>
        </p:txBody>
      </p:sp>
      <p:sp>
        <p:nvSpPr>
          <p:cNvPr id="314" name="Google Shape;314;p24"/>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CCCCCC"/>
                </a:solidFill>
                <a:latin typeface="DM Sans"/>
                <a:ea typeface="DM Sans"/>
                <a:cs typeface="DM Sans"/>
                <a:sym typeface="DM Sans"/>
              </a:rPr>
              <a:t>Experiment</a:t>
            </a:r>
            <a:endParaRPr sz="1200">
              <a:solidFill>
                <a:srgbClr val="CCCCCC"/>
              </a:solidFill>
              <a:latin typeface="DM Sans"/>
              <a:ea typeface="DM Sans"/>
              <a:cs typeface="DM Sans"/>
              <a:sym typeface="DM Sans"/>
            </a:endParaRPr>
          </a:p>
          <a:p>
            <a:pPr indent="0" lvl="0" marL="0" marR="0" rtl="0" algn="ctr">
              <a:lnSpc>
                <a:spcPct val="100000"/>
              </a:lnSpc>
              <a:spcBef>
                <a:spcPts val="1200"/>
              </a:spcBef>
              <a:spcAft>
                <a:spcPts val="0"/>
              </a:spcAft>
              <a:buNone/>
            </a:pPr>
            <a:r>
              <a:t/>
            </a:r>
            <a:endParaRPr b="1" sz="1200">
              <a:solidFill>
                <a:srgbClr val="CCCCCC"/>
              </a:solidFill>
              <a:latin typeface="DM Sans"/>
              <a:ea typeface="DM Sans"/>
              <a:cs typeface="DM Sans"/>
              <a:sym typeface="DM Sans"/>
            </a:endParaRPr>
          </a:p>
        </p:txBody>
      </p:sp>
      <p:sp>
        <p:nvSpPr>
          <p:cNvPr id="315" name="Google Shape;315;p24"/>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Summary</a:t>
            </a:r>
            <a:endParaRPr sz="900">
              <a:solidFill>
                <a:srgbClr val="CCCCCC"/>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25"/>
          <p:cNvSpPr txBox="1"/>
          <p:nvPr>
            <p:ph type="title"/>
          </p:nvPr>
        </p:nvSpPr>
        <p:spPr>
          <a:xfrm>
            <a:off x="311700" y="2019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0555"/>
              <a:buFont typeface="Arial"/>
              <a:buNone/>
            </a:pPr>
            <a:r>
              <a:rPr b="1" lang="en" sz="3600">
                <a:solidFill>
                  <a:schemeClr val="lt1"/>
                </a:solidFill>
                <a:latin typeface="DM Sans"/>
                <a:ea typeface="DM Sans"/>
                <a:cs typeface="DM Sans"/>
                <a:sym typeface="DM Sans"/>
              </a:rPr>
              <a:t>Low-Fi Prototype Structure</a:t>
            </a:r>
            <a:r>
              <a:rPr lang="en" sz="1800">
                <a:solidFill>
                  <a:schemeClr val="dk2"/>
                </a:solidFill>
                <a:latin typeface="DM Sans"/>
                <a:ea typeface="DM Sans"/>
                <a:cs typeface="DM Sans"/>
                <a:sym typeface="DM Sans"/>
              </a:rPr>
              <a:t> </a:t>
            </a:r>
            <a:endParaRPr>
              <a:latin typeface="DM Sans"/>
              <a:ea typeface="DM Sans"/>
              <a:cs typeface="DM Sans"/>
              <a:sym typeface="DM Sans"/>
            </a:endParaRPr>
          </a:p>
        </p:txBody>
      </p:sp>
      <p:pic>
        <p:nvPicPr>
          <p:cNvPr id="321" name="Google Shape;321;p25"/>
          <p:cNvPicPr preferRelativeResize="0"/>
          <p:nvPr/>
        </p:nvPicPr>
        <p:blipFill>
          <a:blip r:embed="rId4">
            <a:alphaModFix/>
          </a:blip>
          <a:stretch>
            <a:fillRect/>
          </a:stretch>
        </p:blipFill>
        <p:spPr>
          <a:xfrm>
            <a:off x="464094" y="1006475"/>
            <a:ext cx="914100" cy="18450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22" name="Google Shape;322;p25"/>
          <p:cNvPicPr preferRelativeResize="0"/>
          <p:nvPr/>
        </p:nvPicPr>
        <p:blipFill>
          <a:blip r:embed="rId5">
            <a:alphaModFix/>
          </a:blip>
          <a:stretch>
            <a:fillRect/>
          </a:stretch>
        </p:blipFill>
        <p:spPr>
          <a:xfrm>
            <a:off x="1465075" y="1006475"/>
            <a:ext cx="914100" cy="18240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23" name="Google Shape;323;p25"/>
          <p:cNvPicPr preferRelativeResize="0"/>
          <p:nvPr/>
        </p:nvPicPr>
        <p:blipFill>
          <a:blip r:embed="rId6">
            <a:alphaModFix/>
          </a:blip>
          <a:stretch>
            <a:fillRect/>
          </a:stretch>
        </p:blipFill>
        <p:spPr>
          <a:xfrm>
            <a:off x="2468738" y="1001025"/>
            <a:ext cx="914100" cy="18351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24" name="Google Shape;324;p25"/>
          <p:cNvPicPr preferRelativeResize="0"/>
          <p:nvPr/>
        </p:nvPicPr>
        <p:blipFill>
          <a:blip r:embed="rId7">
            <a:alphaModFix/>
          </a:blip>
          <a:stretch>
            <a:fillRect/>
          </a:stretch>
        </p:blipFill>
        <p:spPr>
          <a:xfrm>
            <a:off x="3471050" y="948749"/>
            <a:ext cx="914100" cy="18819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25" name="Google Shape;325;p25"/>
          <p:cNvPicPr preferRelativeResize="0"/>
          <p:nvPr/>
        </p:nvPicPr>
        <p:blipFill>
          <a:blip r:embed="rId8">
            <a:alphaModFix/>
          </a:blip>
          <a:stretch>
            <a:fillRect/>
          </a:stretch>
        </p:blipFill>
        <p:spPr>
          <a:xfrm>
            <a:off x="4505163" y="948925"/>
            <a:ext cx="914100" cy="18813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26" name="Google Shape;326;p25"/>
          <p:cNvPicPr preferRelativeResize="0"/>
          <p:nvPr/>
        </p:nvPicPr>
        <p:blipFill>
          <a:blip r:embed="rId9">
            <a:alphaModFix/>
          </a:blip>
          <a:stretch>
            <a:fillRect/>
          </a:stretch>
        </p:blipFill>
        <p:spPr>
          <a:xfrm>
            <a:off x="5539300" y="930275"/>
            <a:ext cx="914100" cy="18747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27" name="Google Shape;327;p25"/>
          <p:cNvPicPr preferRelativeResize="0"/>
          <p:nvPr/>
        </p:nvPicPr>
        <p:blipFill>
          <a:blip r:embed="rId10">
            <a:alphaModFix/>
          </a:blip>
          <a:stretch>
            <a:fillRect/>
          </a:stretch>
        </p:blipFill>
        <p:spPr>
          <a:xfrm>
            <a:off x="6605225" y="930275"/>
            <a:ext cx="914100" cy="18825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28" name="Google Shape;328;p25"/>
          <p:cNvPicPr preferRelativeResize="0"/>
          <p:nvPr/>
        </p:nvPicPr>
        <p:blipFill>
          <a:blip r:embed="rId11">
            <a:alphaModFix/>
          </a:blip>
          <a:stretch>
            <a:fillRect/>
          </a:stretch>
        </p:blipFill>
        <p:spPr>
          <a:xfrm>
            <a:off x="7671150" y="935300"/>
            <a:ext cx="914100" cy="18507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29" name="Google Shape;329;p25"/>
          <p:cNvPicPr preferRelativeResize="0"/>
          <p:nvPr/>
        </p:nvPicPr>
        <p:blipFill>
          <a:blip r:embed="rId12">
            <a:alphaModFix/>
          </a:blip>
          <a:stretch>
            <a:fillRect/>
          </a:stretch>
        </p:blipFill>
        <p:spPr>
          <a:xfrm>
            <a:off x="464100" y="3058675"/>
            <a:ext cx="854700" cy="17583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30" name="Google Shape;330;p25"/>
          <p:cNvPicPr preferRelativeResize="0"/>
          <p:nvPr/>
        </p:nvPicPr>
        <p:blipFill>
          <a:blip r:embed="rId13">
            <a:alphaModFix/>
          </a:blip>
          <a:stretch>
            <a:fillRect/>
          </a:stretch>
        </p:blipFill>
        <p:spPr>
          <a:xfrm>
            <a:off x="1465075" y="3062360"/>
            <a:ext cx="854700" cy="17511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31" name="Google Shape;331;p25"/>
          <p:cNvPicPr preferRelativeResize="0"/>
          <p:nvPr/>
        </p:nvPicPr>
        <p:blipFill>
          <a:blip r:embed="rId14">
            <a:alphaModFix/>
          </a:blip>
          <a:stretch>
            <a:fillRect/>
          </a:stretch>
        </p:blipFill>
        <p:spPr>
          <a:xfrm>
            <a:off x="2466050" y="3062351"/>
            <a:ext cx="854700" cy="1716000"/>
          </a:xfrm>
          <a:prstGeom prst="roundRect">
            <a:avLst>
              <a:gd fmla="val 16667" name="adj"/>
            </a:avLst>
          </a:prstGeom>
          <a:noFill/>
          <a:ln>
            <a:noFill/>
          </a:ln>
        </p:spPr>
      </p:pic>
      <p:pic>
        <p:nvPicPr>
          <p:cNvPr id="332" name="Google Shape;332;p25"/>
          <p:cNvPicPr preferRelativeResize="0"/>
          <p:nvPr/>
        </p:nvPicPr>
        <p:blipFill>
          <a:blip r:embed="rId15">
            <a:alphaModFix/>
          </a:blip>
          <a:stretch>
            <a:fillRect/>
          </a:stretch>
        </p:blipFill>
        <p:spPr>
          <a:xfrm>
            <a:off x="5539300" y="3022450"/>
            <a:ext cx="914100" cy="18729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33" name="Google Shape;333;p25"/>
          <p:cNvPicPr preferRelativeResize="0"/>
          <p:nvPr/>
        </p:nvPicPr>
        <p:blipFill>
          <a:blip r:embed="rId16">
            <a:alphaModFix/>
          </a:blip>
          <a:stretch>
            <a:fillRect/>
          </a:stretch>
        </p:blipFill>
        <p:spPr>
          <a:xfrm>
            <a:off x="3458050" y="3034799"/>
            <a:ext cx="854700" cy="17358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34" name="Google Shape;334;p25"/>
          <p:cNvPicPr preferRelativeResize="0"/>
          <p:nvPr/>
        </p:nvPicPr>
        <p:blipFill>
          <a:blip r:embed="rId17">
            <a:alphaModFix/>
          </a:blip>
          <a:stretch>
            <a:fillRect/>
          </a:stretch>
        </p:blipFill>
        <p:spPr>
          <a:xfrm>
            <a:off x="6580675" y="3030275"/>
            <a:ext cx="914100" cy="18579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35" name="Google Shape;335;p25"/>
          <p:cNvPicPr preferRelativeResize="0"/>
          <p:nvPr/>
        </p:nvPicPr>
        <p:blipFill>
          <a:blip r:embed="rId18">
            <a:alphaModFix/>
          </a:blip>
          <a:stretch>
            <a:fillRect/>
          </a:stretch>
        </p:blipFill>
        <p:spPr>
          <a:xfrm>
            <a:off x="7680125" y="3011300"/>
            <a:ext cx="914100" cy="18960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336" name="Google Shape;336;p25"/>
          <p:cNvPicPr preferRelativeResize="0"/>
          <p:nvPr/>
        </p:nvPicPr>
        <p:blipFill>
          <a:blip r:embed="rId19">
            <a:alphaModFix/>
          </a:blip>
          <a:stretch>
            <a:fillRect/>
          </a:stretch>
        </p:blipFill>
        <p:spPr>
          <a:xfrm>
            <a:off x="4468899" y="3029075"/>
            <a:ext cx="854700" cy="1735800"/>
          </a:xfrm>
          <a:prstGeom prst="roundRect">
            <a:avLst>
              <a:gd fmla="val 16667" name="adj"/>
            </a:avLst>
          </a:prstGeom>
          <a:noFill/>
          <a:ln>
            <a:noFill/>
          </a:ln>
          <a:effectLst>
            <a:outerShdw blurRad="171450" rotWithShape="0" algn="bl" dir="5400000" dist="66675">
              <a:srgbClr val="000000">
                <a:alpha val="18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26"/>
          <p:cNvPicPr preferRelativeResize="0"/>
          <p:nvPr/>
        </p:nvPicPr>
        <p:blipFill>
          <a:blip r:embed="rId3">
            <a:alphaModFix/>
          </a:blip>
          <a:stretch>
            <a:fillRect/>
          </a:stretch>
        </p:blipFill>
        <p:spPr>
          <a:xfrm>
            <a:off x="0" y="-8"/>
            <a:ext cx="9144000" cy="5143495"/>
          </a:xfrm>
          <a:prstGeom prst="rect">
            <a:avLst/>
          </a:prstGeom>
          <a:noFill/>
          <a:ln>
            <a:noFill/>
          </a:ln>
        </p:spPr>
      </p:pic>
      <p:pic>
        <p:nvPicPr>
          <p:cNvPr id="342" name="Google Shape;342;p26"/>
          <p:cNvPicPr preferRelativeResize="0"/>
          <p:nvPr/>
        </p:nvPicPr>
        <p:blipFill>
          <a:blip r:embed="rId4">
            <a:alphaModFix/>
          </a:blip>
          <a:stretch>
            <a:fillRect/>
          </a:stretch>
        </p:blipFill>
        <p:spPr>
          <a:xfrm>
            <a:off x="3919176" y="1538378"/>
            <a:ext cx="1298448" cy="2509080"/>
          </a:xfrm>
          <a:prstGeom prst="rect">
            <a:avLst/>
          </a:prstGeom>
          <a:noFill/>
          <a:ln>
            <a:noFill/>
          </a:ln>
        </p:spPr>
      </p:pic>
      <p:pic>
        <p:nvPicPr>
          <p:cNvPr id="343" name="Google Shape;343;p26"/>
          <p:cNvPicPr preferRelativeResize="0"/>
          <p:nvPr/>
        </p:nvPicPr>
        <p:blipFill>
          <a:blip r:embed="rId5">
            <a:alphaModFix/>
          </a:blip>
          <a:stretch>
            <a:fillRect/>
          </a:stretch>
        </p:blipFill>
        <p:spPr>
          <a:xfrm>
            <a:off x="919425" y="1530094"/>
            <a:ext cx="1298448" cy="2504800"/>
          </a:xfrm>
          <a:prstGeom prst="rect">
            <a:avLst/>
          </a:prstGeom>
          <a:noFill/>
          <a:ln>
            <a:noFill/>
          </a:ln>
        </p:spPr>
      </p:pic>
      <p:pic>
        <p:nvPicPr>
          <p:cNvPr id="344" name="Google Shape;344;p26"/>
          <p:cNvPicPr preferRelativeResize="0"/>
          <p:nvPr/>
        </p:nvPicPr>
        <p:blipFill>
          <a:blip r:embed="rId6">
            <a:alphaModFix/>
          </a:blip>
          <a:stretch>
            <a:fillRect/>
          </a:stretch>
        </p:blipFill>
        <p:spPr>
          <a:xfrm>
            <a:off x="6872713" y="1538905"/>
            <a:ext cx="1298448" cy="2508039"/>
          </a:xfrm>
          <a:prstGeom prst="rect">
            <a:avLst/>
          </a:prstGeom>
          <a:noFill/>
          <a:ln>
            <a:noFill/>
          </a:ln>
        </p:spPr>
      </p:pic>
      <p:pic>
        <p:nvPicPr>
          <p:cNvPr id="345" name="Google Shape;345;p26"/>
          <p:cNvPicPr preferRelativeResize="0"/>
          <p:nvPr/>
        </p:nvPicPr>
        <p:blipFill>
          <a:blip r:embed="rId7">
            <a:alphaModFix/>
          </a:blip>
          <a:stretch>
            <a:fillRect/>
          </a:stretch>
        </p:blipFill>
        <p:spPr>
          <a:xfrm>
            <a:off x="6872713" y="1540506"/>
            <a:ext cx="1298448" cy="2504803"/>
          </a:xfrm>
          <a:prstGeom prst="rect">
            <a:avLst/>
          </a:prstGeom>
          <a:noFill/>
          <a:ln>
            <a:noFill/>
          </a:ln>
        </p:spPr>
      </p:pic>
      <p:pic>
        <p:nvPicPr>
          <p:cNvPr id="346" name="Google Shape;346;p26"/>
          <p:cNvPicPr preferRelativeResize="0"/>
          <p:nvPr/>
        </p:nvPicPr>
        <p:blipFill>
          <a:blip r:embed="rId8">
            <a:alphaModFix/>
          </a:blip>
          <a:stretch>
            <a:fillRect/>
          </a:stretch>
        </p:blipFill>
        <p:spPr>
          <a:xfrm>
            <a:off x="3919180" y="1539788"/>
            <a:ext cx="1298448" cy="2506272"/>
          </a:xfrm>
          <a:prstGeom prst="rect">
            <a:avLst/>
          </a:prstGeom>
          <a:noFill/>
          <a:ln>
            <a:noFill/>
          </a:ln>
        </p:spPr>
      </p:pic>
      <p:grpSp>
        <p:nvGrpSpPr>
          <p:cNvPr id="347" name="Google Shape;347;p26"/>
          <p:cNvGrpSpPr/>
          <p:nvPr/>
        </p:nvGrpSpPr>
        <p:grpSpPr>
          <a:xfrm>
            <a:off x="358979" y="206346"/>
            <a:ext cx="3466531" cy="1073796"/>
            <a:chOff x="3357437" y="826983"/>
            <a:chExt cx="3395896" cy="1005803"/>
          </a:xfrm>
        </p:grpSpPr>
        <p:sp>
          <p:nvSpPr>
            <p:cNvPr id="348" name="Google Shape;348;p26"/>
            <p:cNvSpPr txBox="1"/>
            <p:nvPr/>
          </p:nvSpPr>
          <p:spPr>
            <a:xfrm>
              <a:off x="4604733" y="995213"/>
              <a:ext cx="21486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Post a soundbite</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[SIMPLE]</a:t>
              </a:r>
              <a:endParaRPr sz="1200">
                <a:solidFill>
                  <a:srgbClr val="8A8A8A"/>
                </a:solidFill>
                <a:latin typeface="Work Sans Regular"/>
                <a:ea typeface="Work Sans Regular"/>
                <a:cs typeface="Work Sans Regular"/>
                <a:sym typeface="Work Sans Regular"/>
              </a:endParaRPr>
            </a:p>
          </p:txBody>
        </p:sp>
        <p:grpSp>
          <p:nvGrpSpPr>
            <p:cNvPr id="349" name="Google Shape;349;p26"/>
            <p:cNvGrpSpPr/>
            <p:nvPr/>
          </p:nvGrpSpPr>
          <p:grpSpPr>
            <a:xfrm>
              <a:off x="3357437" y="826983"/>
              <a:ext cx="1005803" cy="1005803"/>
              <a:chOff x="4572000" y="471050"/>
              <a:chExt cx="1172675" cy="1172675"/>
            </a:xfrm>
          </p:grpSpPr>
          <p:pic>
            <p:nvPicPr>
              <p:cNvPr id="350" name="Google Shape;350;p26"/>
              <p:cNvPicPr preferRelativeResize="0"/>
              <p:nvPr/>
            </p:nvPicPr>
            <p:blipFill>
              <a:blip r:embed="rId9">
                <a:alphaModFix/>
              </a:blip>
              <a:stretch>
                <a:fillRect/>
              </a:stretch>
            </p:blipFill>
            <p:spPr>
              <a:xfrm>
                <a:off x="4572000" y="471050"/>
                <a:ext cx="1172675" cy="1172675"/>
              </a:xfrm>
              <a:prstGeom prst="rect">
                <a:avLst/>
              </a:prstGeom>
              <a:noFill/>
              <a:ln>
                <a:noFill/>
              </a:ln>
            </p:spPr>
          </p:pic>
          <p:pic>
            <p:nvPicPr>
              <p:cNvPr id="351" name="Google Shape;351;p26"/>
              <p:cNvPicPr preferRelativeResize="0"/>
              <p:nvPr/>
            </p:nvPicPr>
            <p:blipFill>
              <a:blip r:embed="rId10">
                <a:alphaModFix/>
              </a:blip>
              <a:stretch>
                <a:fillRect/>
              </a:stretch>
            </p:blipFill>
            <p:spPr>
              <a:xfrm>
                <a:off x="4573125" y="472175"/>
                <a:ext cx="1170432" cy="1170433"/>
              </a:xfrm>
              <a:prstGeom prst="rect">
                <a:avLst/>
              </a:prstGeom>
              <a:noFill/>
              <a:ln>
                <a:noFill/>
              </a:ln>
            </p:spPr>
          </p:pic>
        </p:grpSp>
      </p:grpSp>
      <p:pic>
        <p:nvPicPr>
          <p:cNvPr id="352" name="Google Shape;352;p26"/>
          <p:cNvPicPr preferRelativeResize="0"/>
          <p:nvPr/>
        </p:nvPicPr>
        <p:blipFill>
          <a:blip r:embed="rId11">
            <a:alphaModFix/>
          </a:blip>
          <a:stretch>
            <a:fillRect/>
          </a:stretch>
        </p:blipFill>
        <p:spPr>
          <a:xfrm>
            <a:off x="2419297" y="1529782"/>
            <a:ext cx="1298448" cy="2505455"/>
          </a:xfrm>
          <a:prstGeom prst="rect">
            <a:avLst/>
          </a:prstGeom>
          <a:noFill/>
          <a:ln>
            <a:noFill/>
          </a:ln>
        </p:spPr>
      </p:pic>
      <p:pic>
        <p:nvPicPr>
          <p:cNvPr id="353" name="Google Shape;353;p26"/>
          <p:cNvPicPr preferRelativeResize="0"/>
          <p:nvPr/>
        </p:nvPicPr>
        <p:blipFill>
          <a:blip r:embed="rId11">
            <a:alphaModFix/>
          </a:blip>
          <a:stretch>
            <a:fillRect/>
          </a:stretch>
        </p:blipFill>
        <p:spPr>
          <a:xfrm>
            <a:off x="5395958" y="1529775"/>
            <a:ext cx="1298448" cy="2505455"/>
          </a:xfrm>
          <a:prstGeom prst="rect">
            <a:avLst/>
          </a:prstGeom>
          <a:noFill/>
          <a:ln>
            <a:noFill/>
          </a:ln>
        </p:spPr>
      </p:pic>
      <p:pic>
        <p:nvPicPr>
          <p:cNvPr id="354" name="Google Shape;354;p26"/>
          <p:cNvPicPr preferRelativeResize="0"/>
          <p:nvPr/>
        </p:nvPicPr>
        <p:blipFill>
          <a:blip r:embed="rId12">
            <a:alphaModFix/>
          </a:blip>
          <a:stretch>
            <a:fillRect/>
          </a:stretch>
        </p:blipFill>
        <p:spPr>
          <a:xfrm>
            <a:off x="5395955" y="1540205"/>
            <a:ext cx="1298448" cy="2505457"/>
          </a:xfrm>
          <a:prstGeom prst="rect">
            <a:avLst/>
          </a:prstGeom>
          <a:noFill/>
          <a:ln>
            <a:noFill/>
          </a:ln>
        </p:spPr>
      </p:pic>
      <p:pic>
        <p:nvPicPr>
          <p:cNvPr id="355" name="Google Shape;355;p26"/>
          <p:cNvPicPr preferRelativeResize="0"/>
          <p:nvPr/>
        </p:nvPicPr>
        <p:blipFill>
          <a:blip r:embed="rId13">
            <a:alphaModFix/>
          </a:blip>
          <a:stretch>
            <a:fillRect/>
          </a:stretch>
        </p:blipFill>
        <p:spPr>
          <a:xfrm>
            <a:off x="2419300" y="1530100"/>
            <a:ext cx="1298424" cy="2504799"/>
          </a:xfrm>
          <a:prstGeom prst="rect">
            <a:avLst/>
          </a:prstGeom>
          <a:noFill/>
          <a:ln>
            <a:noFill/>
          </a:ln>
        </p:spPr>
      </p:pic>
      <p:pic>
        <p:nvPicPr>
          <p:cNvPr id="356" name="Google Shape;356;p26"/>
          <p:cNvPicPr preferRelativeResize="0"/>
          <p:nvPr/>
        </p:nvPicPr>
        <p:blipFill rotWithShape="1">
          <a:blip r:embed="rId14">
            <a:alphaModFix/>
          </a:blip>
          <a:srcRect b="28157" l="33743" r="33120" t="24732"/>
          <a:stretch/>
        </p:blipFill>
        <p:spPr>
          <a:xfrm>
            <a:off x="1313625" y="3627025"/>
            <a:ext cx="510048" cy="407875"/>
          </a:xfrm>
          <a:prstGeom prst="rect">
            <a:avLst/>
          </a:prstGeom>
          <a:noFill/>
          <a:ln>
            <a:noFill/>
          </a:ln>
        </p:spPr>
      </p:pic>
      <p:pic>
        <p:nvPicPr>
          <p:cNvPr id="357" name="Google Shape;357;p26"/>
          <p:cNvPicPr preferRelativeResize="0"/>
          <p:nvPr/>
        </p:nvPicPr>
        <p:blipFill rotWithShape="1">
          <a:blip r:embed="rId14">
            <a:alphaModFix/>
          </a:blip>
          <a:srcRect b="28157" l="33743" r="33120" t="24732"/>
          <a:stretch/>
        </p:blipFill>
        <p:spPr>
          <a:xfrm>
            <a:off x="2527575" y="3330725"/>
            <a:ext cx="510048" cy="407875"/>
          </a:xfrm>
          <a:prstGeom prst="rect">
            <a:avLst/>
          </a:prstGeom>
          <a:noFill/>
          <a:ln>
            <a:noFill/>
          </a:ln>
        </p:spPr>
      </p:pic>
      <p:pic>
        <p:nvPicPr>
          <p:cNvPr id="358" name="Google Shape;358;p26"/>
          <p:cNvPicPr preferRelativeResize="0"/>
          <p:nvPr/>
        </p:nvPicPr>
        <p:blipFill rotWithShape="1">
          <a:blip r:embed="rId14">
            <a:alphaModFix/>
          </a:blip>
          <a:srcRect b="28157" l="33743" r="33120" t="24732"/>
          <a:stretch/>
        </p:blipFill>
        <p:spPr>
          <a:xfrm>
            <a:off x="4507550" y="3548800"/>
            <a:ext cx="510048" cy="407875"/>
          </a:xfrm>
          <a:prstGeom prst="rect">
            <a:avLst/>
          </a:prstGeom>
          <a:noFill/>
          <a:ln>
            <a:noFill/>
          </a:ln>
        </p:spPr>
      </p:pic>
      <p:pic>
        <p:nvPicPr>
          <p:cNvPr id="359" name="Google Shape;359;p26"/>
          <p:cNvPicPr preferRelativeResize="0"/>
          <p:nvPr/>
        </p:nvPicPr>
        <p:blipFill rotWithShape="1">
          <a:blip r:embed="rId14">
            <a:alphaModFix/>
          </a:blip>
          <a:srcRect b="28157" l="33743" r="33120" t="24732"/>
          <a:stretch/>
        </p:blipFill>
        <p:spPr>
          <a:xfrm>
            <a:off x="5480725" y="3066475"/>
            <a:ext cx="510048" cy="40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7"/>
          <p:cNvPicPr preferRelativeResize="0"/>
          <p:nvPr/>
        </p:nvPicPr>
        <p:blipFill>
          <a:blip r:embed="rId3">
            <a:alphaModFix/>
          </a:blip>
          <a:stretch>
            <a:fillRect/>
          </a:stretch>
        </p:blipFill>
        <p:spPr>
          <a:xfrm>
            <a:off x="0" y="-8"/>
            <a:ext cx="9144000" cy="5143495"/>
          </a:xfrm>
          <a:prstGeom prst="rect">
            <a:avLst/>
          </a:prstGeom>
          <a:noFill/>
          <a:ln>
            <a:noFill/>
          </a:ln>
        </p:spPr>
      </p:pic>
      <p:pic>
        <p:nvPicPr>
          <p:cNvPr id="365" name="Google Shape;365;p27"/>
          <p:cNvPicPr preferRelativeResize="0"/>
          <p:nvPr/>
        </p:nvPicPr>
        <p:blipFill>
          <a:blip r:embed="rId4">
            <a:alphaModFix/>
          </a:blip>
          <a:stretch>
            <a:fillRect/>
          </a:stretch>
        </p:blipFill>
        <p:spPr>
          <a:xfrm>
            <a:off x="156375" y="1625859"/>
            <a:ext cx="1000128" cy="2112105"/>
          </a:xfrm>
          <a:prstGeom prst="rect">
            <a:avLst/>
          </a:prstGeom>
          <a:noFill/>
          <a:ln>
            <a:noFill/>
          </a:ln>
        </p:spPr>
      </p:pic>
      <p:pic>
        <p:nvPicPr>
          <p:cNvPr id="366" name="Google Shape;366;p27"/>
          <p:cNvPicPr preferRelativeResize="0"/>
          <p:nvPr/>
        </p:nvPicPr>
        <p:blipFill>
          <a:blip r:embed="rId5">
            <a:alphaModFix/>
          </a:blip>
          <a:stretch>
            <a:fillRect/>
          </a:stretch>
        </p:blipFill>
        <p:spPr>
          <a:xfrm>
            <a:off x="1241749" y="1608787"/>
            <a:ext cx="1000128" cy="2146271"/>
          </a:xfrm>
          <a:prstGeom prst="rect">
            <a:avLst/>
          </a:prstGeom>
          <a:noFill/>
          <a:ln>
            <a:noFill/>
          </a:ln>
        </p:spPr>
      </p:pic>
      <p:pic>
        <p:nvPicPr>
          <p:cNvPr id="367" name="Google Shape;367;p27"/>
          <p:cNvPicPr preferRelativeResize="0"/>
          <p:nvPr/>
        </p:nvPicPr>
        <p:blipFill>
          <a:blip r:embed="rId6">
            <a:alphaModFix/>
          </a:blip>
          <a:stretch>
            <a:fillRect/>
          </a:stretch>
        </p:blipFill>
        <p:spPr>
          <a:xfrm>
            <a:off x="3431652" y="1587208"/>
            <a:ext cx="1000128" cy="2155223"/>
          </a:xfrm>
          <a:prstGeom prst="rect">
            <a:avLst/>
          </a:prstGeom>
          <a:noFill/>
          <a:ln>
            <a:noFill/>
          </a:ln>
        </p:spPr>
      </p:pic>
      <p:grpSp>
        <p:nvGrpSpPr>
          <p:cNvPr id="368" name="Google Shape;368;p27"/>
          <p:cNvGrpSpPr/>
          <p:nvPr/>
        </p:nvGrpSpPr>
        <p:grpSpPr>
          <a:xfrm>
            <a:off x="416072" y="284509"/>
            <a:ext cx="3895427" cy="1005870"/>
            <a:chOff x="3357397" y="1665567"/>
            <a:chExt cx="3895427" cy="1005870"/>
          </a:xfrm>
        </p:grpSpPr>
        <p:grpSp>
          <p:nvGrpSpPr>
            <p:cNvPr id="369" name="Google Shape;369;p27"/>
            <p:cNvGrpSpPr/>
            <p:nvPr/>
          </p:nvGrpSpPr>
          <p:grpSpPr>
            <a:xfrm>
              <a:off x="3357397" y="1665567"/>
              <a:ext cx="1005870" cy="1005870"/>
              <a:chOff x="4573125" y="1478450"/>
              <a:chExt cx="1170432" cy="1170433"/>
            </a:xfrm>
          </p:grpSpPr>
          <p:pic>
            <p:nvPicPr>
              <p:cNvPr id="370" name="Google Shape;370;p27"/>
              <p:cNvPicPr preferRelativeResize="0"/>
              <p:nvPr/>
            </p:nvPicPr>
            <p:blipFill>
              <a:blip r:embed="rId7">
                <a:alphaModFix/>
              </a:blip>
              <a:stretch>
                <a:fillRect/>
              </a:stretch>
            </p:blipFill>
            <p:spPr>
              <a:xfrm>
                <a:off x="4573125" y="1478450"/>
                <a:ext cx="1170432" cy="1170433"/>
              </a:xfrm>
              <a:prstGeom prst="rect">
                <a:avLst/>
              </a:prstGeom>
              <a:noFill/>
              <a:ln>
                <a:noFill/>
              </a:ln>
            </p:spPr>
          </p:pic>
          <p:pic>
            <p:nvPicPr>
              <p:cNvPr id="371" name="Google Shape;371;p27"/>
              <p:cNvPicPr preferRelativeResize="0"/>
              <p:nvPr/>
            </p:nvPicPr>
            <p:blipFill>
              <a:blip r:embed="rId8">
                <a:alphaModFix/>
              </a:blip>
              <a:stretch>
                <a:fillRect/>
              </a:stretch>
            </p:blipFill>
            <p:spPr>
              <a:xfrm>
                <a:off x="4573125" y="1478450"/>
                <a:ext cx="1170432" cy="1170433"/>
              </a:xfrm>
              <a:prstGeom prst="rect">
                <a:avLst/>
              </a:prstGeom>
              <a:noFill/>
              <a:ln>
                <a:noFill/>
              </a:ln>
            </p:spPr>
          </p:pic>
        </p:grpSp>
        <p:sp>
          <p:nvSpPr>
            <p:cNvPr id="372" name="Google Shape;372;p27"/>
            <p:cNvSpPr txBox="1"/>
            <p:nvPr/>
          </p:nvSpPr>
          <p:spPr>
            <a:xfrm>
              <a:off x="4604723" y="1833863"/>
              <a:ext cx="26481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Reply to a soundbite</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[MODERATE]</a:t>
              </a:r>
              <a:endParaRPr sz="1200">
                <a:solidFill>
                  <a:srgbClr val="8A8A8A"/>
                </a:solidFill>
                <a:latin typeface="Work Sans Regular"/>
                <a:ea typeface="Work Sans Regular"/>
                <a:cs typeface="Work Sans Regular"/>
                <a:sym typeface="Work Sans Regular"/>
              </a:endParaRPr>
            </a:p>
          </p:txBody>
        </p:sp>
      </p:grpSp>
      <p:pic>
        <p:nvPicPr>
          <p:cNvPr id="373" name="Google Shape;373;p27"/>
          <p:cNvPicPr preferRelativeResize="0"/>
          <p:nvPr/>
        </p:nvPicPr>
        <p:blipFill>
          <a:blip r:embed="rId9">
            <a:alphaModFix/>
          </a:blip>
          <a:stretch>
            <a:fillRect/>
          </a:stretch>
        </p:blipFill>
        <p:spPr>
          <a:xfrm>
            <a:off x="1241749" y="1621819"/>
            <a:ext cx="1000128" cy="2120194"/>
          </a:xfrm>
          <a:prstGeom prst="rect">
            <a:avLst/>
          </a:prstGeom>
          <a:noFill/>
          <a:ln>
            <a:noFill/>
          </a:ln>
        </p:spPr>
      </p:pic>
      <p:pic>
        <p:nvPicPr>
          <p:cNvPr id="374" name="Google Shape;374;p27"/>
          <p:cNvPicPr preferRelativeResize="0"/>
          <p:nvPr/>
        </p:nvPicPr>
        <p:blipFill>
          <a:blip r:embed="rId10">
            <a:alphaModFix/>
          </a:blip>
          <a:stretch>
            <a:fillRect/>
          </a:stretch>
        </p:blipFill>
        <p:spPr>
          <a:xfrm>
            <a:off x="2327132" y="1588525"/>
            <a:ext cx="1000127" cy="2161600"/>
          </a:xfrm>
          <a:prstGeom prst="rect">
            <a:avLst/>
          </a:prstGeom>
          <a:noFill/>
          <a:ln>
            <a:noFill/>
          </a:ln>
        </p:spPr>
      </p:pic>
      <p:pic>
        <p:nvPicPr>
          <p:cNvPr id="375" name="Google Shape;375;p27"/>
          <p:cNvPicPr preferRelativeResize="0"/>
          <p:nvPr/>
        </p:nvPicPr>
        <p:blipFill>
          <a:blip r:embed="rId11">
            <a:alphaModFix/>
          </a:blip>
          <a:stretch>
            <a:fillRect/>
          </a:stretch>
        </p:blipFill>
        <p:spPr>
          <a:xfrm>
            <a:off x="4550556" y="1570130"/>
            <a:ext cx="1000127" cy="2154780"/>
          </a:xfrm>
          <a:prstGeom prst="rect">
            <a:avLst/>
          </a:prstGeom>
          <a:noFill/>
          <a:ln>
            <a:noFill/>
          </a:ln>
        </p:spPr>
      </p:pic>
      <p:pic>
        <p:nvPicPr>
          <p:cNvPr id="376" name="Google Shape;376;p27"/>
          <p:cNvPicPr preferRelativeResize="0"/>
          <p:nvPr/>
        </p:nvPicPr>
        <p:blipFill>
          <a:blip r:embed="rId12">
            <a:alphaModFix/>
          </a:blip>
          <a:stretch>
            <a:fillRect/>
          </a:stretch>
        </p:blipFill>
        <p:spPr>
          <a:xfrm>
            <a:off x="5669461" y="1548510"/>
            <a:ext cx="1000128" cy="2176400"/>
          </a:xfrm>
          <a:prstGeom prst="rect">
            <a:avLst/>
          </a:prstGeom>
          <a:noFill/>
          <a:ln>
            <a:noFill/>
          </a:ln>
        </p:spPr>
      </p:pic>
      <p:pic>
        <p:nvPicPr>
          <p:cNvPr id="377" name="Google Shape;377;p27"/>
          <p:cNvPicPr preferRelativeResize="0"/>
          <p:nvPr/>
        </p:nvPicPr>
        <p:blipFill>
          <a:blip r:embed="rId13">
            <a:alphaModFix/>
          </a:blip>
          <a:stretch>
            <a:fillRect/>
          </a:stretch>
        </p:blipFill>
        <p:spPr>
          <a:xfrm>
            <a:off x="5669462" y="1569577"/>
            <a:ext cx="1000127" cy="2134245"/>
          </a:xfrm>
          <a:prstGeom prst="rect">
            <a:avLst/>
          </a:prstGeom>
          <a:noFill/>
          <a:ln>
            <a:noFill/>
          </a:ln>
        </p:spPr>
      </p:pic>
      <p:pic>
        <p:nvPicPr>
          <p:cNvPr id="378" name="Google Shape;378;p27"/>
          <p:cNvPicPr preferRelativeResize="0"/>
          <p:nvPr/>
        </p:nvPicPr>
        <p:blipFill>
          <a:blip r:embed="rId14">
            <a:alphaModFix/>
          </a:blip>
          <a:stretch>
            <a:fillRect/>
          </a:stretch>
        </p:blipFill>
        <p:spPr>
          <a:xfrm>
            <a:off x="6816042" y="1563336"/>
            <a:ext cx="1000121" cy="2168361"/>
          </a:xfrm>
          <a:prstGeom prst="rect">
            <a:avLst/>
          </a:prstGeom>
          <a:noFill/>
          <a:ln>
            <a:noFill/>
          </a:ln>
        </p:spPr>
      </p:pic>
      <p:pic>
        <p:nvPicPr>
          <p:cNvPr id="379" name="Google Shape;379;p27"/>
          <p:cNvPicPr preferRelativeResize="0"/>
          <p:nvPr/>
        </p:nvPicPr>
        <p:blipFill>
          <a:blip r:embed="rId15">
            <a:alphaModFix/>
          </a:blip>
          <a:stretch>
            <a:fillRect/>
          </a:stretch>
        </p:blipFill>
        <p:spPr>
          <a:xfrm>
            <a:off x="6816056" y="1571310"/>
            <a:ext cx="1000126" cy="2130785"/>
          </a:xfrm>
          <a:prstGeom prst="rect">
            <a:avLst/>
          </a:prstGeom>
          <a:noFill/>
          <a:ln>
            <a:noFill/>
          </a:ln>
        </p:spPr>
      </p:pic>
      <p:pic>
        <p:nvPicPr>
          <p:cNvPr id="380" name="Google Shape;380;p27"/>
          <p:cNvPicPr preferRelativeResize="0"/>
          <p:nvPr/>
        </p:nvPicPr>
        <p:blipFill>
          <a:blip r:embed="rId16">
            <a:alphaModFix/>
          </a:blip>
          <a:stretch>
            <a:fillRect/>
          </a:stretch>
        </p:blipFill>
        <p:spPr>
          <a:xfrm>
            <a:off x="7962624" y="1560234"/>
            <a:ext cx="1000127" cy="2100715"/>
          </a:xfrm>
          <a:prstGeom prst="rect">
            <a:avLst/>
          </a:prstGeom>
          <a:noFill/>
          <a:ln>
            <a:noFill/>
          </a:ln>
        </p:spPr>
      </p:pic>
      <p:pic>
        <p:nvPicPr>
          <p:cNvPr id="381" name="Google Shape;381;p27"/>
          <p:cNvPicPr preferRelativeResize="0"/>
          <p:nvPr/>
        </p:nvPicPr>
        <p:blipFill>
          <a:blip r:embed="rId17">
            <a:alphaModFix/>
          </a:blip>
          <a:stretch>
            <a:fillRect/>
          </a:stretch>
        </p:blipFill>
        <p:spPr>
          <a:xfrm>
            <a:off x="7962622" y="1559550"/>
            <a:ext cx="1000128" cy="2154312"/>
          </a:xfrm>
          <a:prstGeom prst="rect">
            <a:avLst/>
          </a:prstGeom>
          <a:noFill/>
          <a:ln>
            <a:noFill/>
          </a:ln>
        </p:spPr>
      </p:pic>
      <p:pic>
        <p:nvPicPr>
          <p:cNvPr id="382" name="Google Shape;382;p27"/>
          <p:cNvPicPr preferRelativeResize="0"/>
          <p:nvPr/>
        </p:nvPicPr>
        <p:blipFill>
          <a:blip r:embed="rId18">
            <a:alphaModFix/>
          </a:blip>
          <a:stretch>
            <a:fillRect/>
          </a:stretch>
        </p:blipFill>
        <p:spPr>
          <a:xfrm>
            <a:off x="4557775" y="1586325"/>
            <a:ext cx="965925" cy="2100726"/>
          </a:xfrm>
          <a:prstGeom prst="rect">
            <a:avLst/>
          </a:prstGeom>
          <a:noFill/>
          <a:ln>
            <a:noFill/>
          </a:ln>
        </p:spPr>
      </p:pic>
      <p:pic>
        <p:nvPicPr>
          <p:cNvPr id="383" name="Google Shape;383;p27"/>
          <p:cNvPicPr preferRelativeResize="0"/>
          <p:nvPr/>
        </p:nvPicPr>
        <p:blipFill rotWithShape="1">
          <a:blip r:embed="rId19">
            <a:alphaModFix/>
          </a:blip>
          <a:srcRect b="28157" l="33743" r="33120" t="24732"/>
          <a:stretch/>
        </p:blipFill>
        <p:spPr>
          <a:xfrm>
            <a:off x="835799" y="1713400"/>
            <a:ext cx="320698" cy="256449"/>
          </a:xfrm>
          <a:prstGeom prst="rect">
            <a:avLst/>
          </a:prstGeom>
          <a:noFill/>
          <a:ln>
            <a:noFill/>
          </a:ln>
        </p:spPr>
      </p:pic>
      <p:pic>
        <p:nvPicPr>
          <p:cNvPr id="384" name="Google Shape;384;p27"/>
          <p:cNvPicPr preferRelativeResize="0"/>
          <p:nvPr/>
        </p:nvPicPr>
        <p:blipFill rotWithShape="1">
          <a:blip r:embed="rId19">
            <a:alphaModFix/>
          </a:blip>
          <a:srcRect b="28157" l="33743" r="33120" t="24732"/>
          <a:stretch/>
        </p:blipFill>
        <p:spPr>
          <a:xfrm>
            <a:off x="1776952" y="1969850"/>
            <a:ext cx="417024" cy="333501"/>
          </a:xfrm>
          <a:prstGeom prst="rect">
            <a:avLst/>
          </a:prstGeom>
          <a:noFill/>
          <a:ln>
            <a:noFill/>
          </a:ln>
        </p:spPr>
      </p:pic>
      <p:pic>
        <p:nvPicPr>
          <p:cNvPr id="385" name="Google Shape;385;p27"/>
          <p:cNvPicPr preferRelativeResize="0"/>
          <p:nvPr/>
        </p:nvPicPr>
        <p:blipFill rotWithShape="1">
          <a:blip r:embed="rId19">
            <a:alphaModFix/>
          </a:blip>
          <a:srcRect b="28157" l="33743" r="33120" t="24732"/>
          <a:stretch/>
        </p:blipFill>
        <p:spPr>
          <a:xfrm>
            <a:off x="2405575" y="1969850"/>
            <a:ext cx="510048" cy="407876"/>
          </a:xfrm>
          <a:prstGeom prst="rect">
            <a:avLst/>
          </a:prstGeom>
          <a:noFill/>
          <a:ln>
            <a:noFill/>
          </a:ln>
        </p:spPr>
      </p:pic>
      <p:pic>
        <p:nvPicPr>
          <p:cNvPr id="386" name="Google Shape;386;p27"/>
          <p:cNvPicPr preferRelativeResize="0"/>
          <p:nvPr/>
        </p:nvPicPr>
        <p:blipFill rotWithShape="1">
          <a:blip r:embed="rId19">
            <a:alphaModFix/>
          </a:blip>
          <a:srcRect b="28157" l="33743" r="33120" t="24732"/>
          <a:stretch/>
        </p:blipFill>
        <p:spPr>
          <a:xfrm>
            <a:off x="3505502" y="2259575"/>
            <a:ext cx="417024" cy="407876"/>
          </a:xfrm>
          <a:prstGeom prst="rect">
            <a:avLst/>
          </a:prstGeom>
          <a:noFill/>
          <a:ln>
            <a:noFill/>
          </a:ln>
        </p:spPr>
      </p:pic>
      <p:pic>
        <p:nvPicPr>
          <p:cNvPr id="387" name="Google Shape;387;p27"/>
          <p:cNvPicPr preferRelativeResize="0"/>
          <p:nvPr/>
        </p:nvPicPr>
        <p:blipFill rotWithShape="1">
          <a:blip r:embed="rId19">
            <a:alphaModFix/>
          </a:blip>
          <a:srcRect b="28157" l="33743" r="33120" t="24732"/>
          <a:stretch/>
        </p:blipFill>
        <p:spPr>
          <a:xfrm>
            <a:off x="4572000" y="3075775"/>
            <a:ext cx="510048" cy="407875"/>
          </a:xfrm>
          <a:prstGeom prst="rect">
            <a:avLst/>
          </a:prstGeom>
          <a:noFill/>
          <a:ln>
            <a:noFill/>
          </a:ln>
        </p:spPr>
      </p:pic>
      <p:pic>
        <p:nvPicPr>
          <p:cNvPr id="388" name="Google Shape;388;p27"/>
          <p:cNvPicPr preferRelativeResize="0"/>
          <p:nvPr/>
        </p:nvPicPr>
        <p:blipFill rotWithShape="1">
          <a:blip r:embed="rId19">
            <a:alphaModFix/>
          </a:blip>
          <a:srcRect b="28157" l="33743" r="33120" t="24732"/>
          <a:stretch/>
        </p:blipFill>
        <p:spPr>
          <a:xfrm>
            <a:off x="6036400" y="3253075"/>
            <a:ext cx="510048" cy="407875"/>
          </a:xfrm>
          <a:prstGeom prst="rect">
            <a:avLst/>
          </a:prstGeom>
          <a:noFill/>
          <a:ln>
            <a:noFill/>
          </a:ln>
        </p:spPr>
      </p:pic>
      <p:pic>
        <p:nvPicPr>
          <p:cNvPr id="389" name="Google Shape;389;p27"/>
          <p:cNvPicPr preferRelativeResize="0"/>
          <p:nvPr/>
        </p:nvPicPr>
        <p:blipFill rotWithShape="1">
          <a:blip r:embed="rId19">
            <a:alphaModFix/>
          </a:blip>
          <a:srcRect b="28157" l="33743" r="33120" t="24732"/>
          <a:stretch/>
        </p:blipFill>
        <p:spPr>
          <a:xfrm>
            <a:off x="6881400" y="2899050"/>
            <a:ext cx="417024" cy="333485"/>
          </a:xfrm>
          <a:prstGeom prst="rect">
            <a:avLst/>
          </a:prstGeom>
          <a:noFill/>
          <a:ln>
            <a:noFill/>
          </a:ln>
        </p:spPr>
      </p:pic>
      <p:pic>
        <p:nvPicPr>
          <p:cNvPr id="390" name="Google Shape;390;p27"/>
          <p:cNvPicPr preferRelativeResize="0"/>
          <p:nvPr/>
        </p:nvPicPr>
        <p:blipFill rotWithShape="1">
          <a:blip r:embed="rId19">
            <a:alphaModFix/>
          </a:blip>
          <a:srcRect b="28157" l="33743" r="33120" t="24732"/>
          <a:stretch/>
        </p:blipFill>
        <p:spPr>
          <a:xfrm>
            <a:off x="8452700" y="2861850"/>
            <a:ext cx="510048" cy="407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28"/>
          <p:cNvPicPr preferRelativeResize="0"/>
          <p:nvPr/>
        </p:nvPicPr>
        <p:blipFill>
          <a:blip r:embed="rId3">
            <a:alphaModFix/>
          </a:blip>
          <a:stretch>
            <a:fillRect/>
          </a:stretch>
        </p:blipFill>
        <p:spPr>
          <a:xfrm>
            <a:off x="0" y="-8"/>
            <a:ext cx="9144000" cy="5143495"/>
          </a:xfrm>
          <a:prstGeom prst="rect">
            <a:avLst/>
          </a:prstGeom>
          <a:noFill/>
          <a:ln>
            <a:noFill/>
          </a:ln>
        </p:spPr>
      </p:pic>
      <p:pic>
        <p:nvPicPr>
          <p:cNvPr id="396" name="Google Shape;396;p28"/>
          <p:cNvPicPr preferRelativeResize="0"/>
          <p:nvPr/>
        </p:nvPicPr>
        <p:blipFill>
          <a:blip r:embed="rId4">
            <a:alphaModFix/>
          </a:blip>
          <a:stretch>
            <a:fillRect/>
          </a:stretch>
        </p:blipFill>
        <p:spPr>
          <a:xfrm>
            <a:off x="379250" y="1321001"/>
            <a:ext cx="1273624" cy="2256208"/>
          </a:xfrm>
          <a:prstGeom prst="rect">
            <a:avLst/>
          </a:prstGeom>
          <a:noFill/>
          <a:ln>
            <a:noFill/>
          </a:ln>
        </p:spPr>
      </p:pic>
      <p:pic>
        <p:nvPicPr>
          <p:cNvPr id="397" name="Google Shape;397;p28"/>
          <p:cNvPicPr preferRelativeResize="0"/>
          <p:nvPr/>
        </p:nvPicPr>
        <p:blipFill>
          <a:blip r:embed="rId5">
            <a:alphaModFix/>
          </a:blip>
          <a:stretch>
            <a:fillRect/>
          </a:stretch>
        </p:blipFill>
        <p:spPr>
          <a:xfrm>
            <a:off x="1732238" y="1317577"/>
            <a:ext cx="1273624" cy="2263040"/>
          </a:xfrm>
          <a:prstGeom prst="rect">
            <a:avLst/>
          </a:prstGeom>
          <a:noFill/>
          <a:ln>
            <a:noFill/>
          </a:ln>
        </p:spPr>
      </p:pic>
      <p:pic>
        <p:nvPicPr>
          <p:cNvPr id="398" name="Google Shape;398;p28"/>
          <p:cNvPicPr preferRelativeResize="0"/>
          <p:nvPr/>
        </p:nvPicPr>
        <p:blipFill>
          <a:blip r:embed="rId6">
            <a:alphaModFix/>
          </a:blip>
          <a:stretch>
            <a:fillRect/>
          </a:stretch>
        </p:blipFill>
        <p:spPr>
          <a:xfrm>
            <a:off x="1732256" y="1299050"/>
            <a:ext cx="1273590" cy="2258568"/>
          </a:xfrm>
          <a:prstGeom prst="rect">
            <a:avLst/>
          </a:prstGeom>
          <a:noFill/>
          <a:ln>
            <a:noFill/>
          </a:ln>
        </p:spPr>
      </p:pic>
      <p:pic>
        <p:nvPicPr>
          <p:cNvPr id="399" name="Google Shape;399;p28"/>
          <p:cNvPicPr preferRelativeResize="0"/>
          <p:nvPr/>
        </p:nvPicPr>
        <p:blipFill>
          <a:blip r:embed="rId7">
            <a:alphaModFix/>
          </a:blip>
          <a:stretch>
            <a:fillRect/>
          </a:stretch>
        </p:blipFill>
        <p:spPr>
          <a:xfrm>
            <a:off x="3126733" y="1303864"/>
            <a:ext cx="1273589" cy="2258568"/>
          </a:xfrm>
          <a:prstGeom prst="rect">
            <a:avLst/>
          </a:prstGeom>
          <a:noFill/>
          <a:ln>
            <a:noFill/>
          </a:ln>
        </p:spPr>
      </p:pic>
      <p:pic>
        <p:nvPicPr>
          <p:cNvPr id="400" name="Google Shape;400;p28"/>
          <p:cNvPicPr preferRelativeResize="0"/>
          <p:nvPr/>
        </p:nvPicPr>
        <p:blipFill>
          <a:blip r:embed="rId8">
            <a:alphaModFix/>
          </a:blip>
          <a:stretch>
            <a:fillRect/>
          </a:stretch>
        </p:blipFill>
        <p:spPr>
          <a:xfrm>
            <a:off x="4521211" y="1321001"/>
            <a:ext cx="1273589" cy="2244896"/>
          </a:xfrm>
          <a:prstGeom prst="rect">
            <a:avLst/>
          </a:prstGeom>
          <a:noFill/>
          <a:ln>
            <a:noFill/>
          </a:ln>
        </p:spPr>
      </p:pic>
      <p:pic>
        <p:nvPicPr>
          <p:cNvPr id="401" name="Google Shape;401;p28"/>
          <p:cNvPicPr preferRelativeResize="0"/>
          <p:nvPr/>
        </p:nvPicPr>
        <p:blipFill>
          <a:blip r:embed="rId9">
            <a:alphaModFix/>
          </a:blip>
          <a:stretch>
            <a:fillRect/>
          </a:stretch>
        </p:blipFill>
        <p:spPr>
          <a:xfrm>
            <a:off x="7493732" y="2716963"/>
            <a:ext cx="1271016" cy="2258568"/>
          </a:xfrm>
          <a:prstGeom prst="rect">
            <a:avLst/>
          </a:prstGeom>
          <a:noFill/>
          <a:ln>
            <a:noFill/>
          </a:ln>
        </p:spPr>
      </p:pic>
      <p:pic>
        <p:nvPicPr>
          <p:cNvPr id="402" name="Google Shape;402;p28"/>
          <p:cNvPicPr preferRelativeResize="0"/>
          <p:nvPr/>
        </p:nvPicPr>
        <p:blipFill>
          <a:blip r:embed="rId10">
            <a:alphaModFix/>
          </a:blip>
          <a:stretch>
            <a:fillRect/>
          </a:stretch>
        </p:blipFill>
        <p:spPr>
          <a:xfrm>
            <a:off x="4521211" y="1321001"/>
            <a:ext cx="1273589" cy="2270402"/>
          </a:xfrm>
          <a:prstGeom prst="rect">
            <a:avLst/>
          </a:prstGeom>
          <a:noFill/>
          <a:ln>
            <a:noFill/>
          </a:ln>
        </p:spPr>
      </p:pic>
      <p:pic>
        <p:nvPicPr>
          <p:cNvPr id="403" name="Google Shape;403;p28"/>
          <p:cNvPicPr preferRelativeResize="0"/>
          <p:nvPr/>
        </p:nvPicPr>
        <p:blipFill>
          <a:blip r:embed="rId11">
            <a:alphaModFix/>
          </a:blip>
          <a:stretch>
            <a:fillRect/>
          </a:stretch>
        </p:blipFill>
        <p:spPr>
          <a:xfrm>
            <a:off x="7493732" y="2726797"/>
            <a:ext cx="1271016" cy="2258568"/>
          </a:xfrm>
          <a:prstGeom prst="rect">
            <a:avLst/>
          </a:prstGeom>
          <a:noFill/>
          <a:ln>
            <a:noFill/>
          </a:ln>
        </p:spPr>
      </p:pic>
      <p:pic>
        <p:nvPicPr>
          <p:cNvPr id="404" name="Google Shape;404;p28"/>
          <p:cNvPicPr preferRelativeResize="0"/>
          <p:nvPr/>
        </p:nvPicPr>
        <p:blipFill>
          <a:blip r:embed="rId12">
            <a:alphaModFix/>
          </a:blip>
          <a:stretch>
            <a:fillRect/>
          </a:stretch>
        </p:blipFill>
        <p:spPr>
          <a:xfrm>
            <a:off x="7493726" y="2726795"/>
            <a:ext cx="1271016" cy="2258568"/>
          </a:xfrm>
          <a:prstGeom prst="rect">
            <a:avLst/>
          </a:prstGeom>
          <a:noFill/>
          <a:ln>
            <a:noFill/>
          </a:ln>
        </p:spPr>
      </p:pic>
      <p:pic>
        <p:nvPicPr>
          <p:cNvPr id="405" name="Google Shape;405;p28"/>
          <p:cNvPicPr preferRelativeResize="0"/>
          <p:nvPr/>
        </p:nvPicPr>
        <p:blipFill>
          <a:blip r:embed="rId13">
            <a:alphaModFix/>
          </a:blip>
          <a:stretch>
            <a:fillRect/>
          </a:stretch>
        </p:blipFill>
        <p:spPr>
          <a:xfrm>
            <a:off x="4521211" y="1317577"/>
            <a:ext cx="1273589" cy="2258568"/>
          </a:xfrm>
          <a:prstGeom prst="rect">
            <a:avLst/>
          </a:prstGeom>
          <a:noFill/>
          <a:ln>
            <a:noFill/>
          </a:ln>
        </p:spPr>
      </p:pic>
      <p:grpSp>
        <p:nvGrpSpPr>
          <p:cNvPr id="406" name="Google Shape;406;p28"/>
          <p:cNvGrpSpPr/>
          <p:nvPr/>
        </p:nvGrpSpPr>
        <p:grpSpPr>
          <a:xfrm>
            <a:off x="455447" y="234326"/>
            <a:ext cx="7378728" cy="1005870"/>
            <a:chOff x="3357397" y="2732817"/>
            <a:chExt cx="7378728" cy="1005870"/>
          </a:xfrm>
        </p:grpSpPr>
        <p:grpSp>
          <p:nvGrpSpPr>
            <p:cNvPr id="407" name="Google Shape;407;p28"/>
            <p:cNvGrpSpPr/>
            <p:nvPr/>
          </p:nvGrpSpPr>
          <p:grpSpPr>
            <a:xfrm>
              <a:off x="3357397" y="2732817"/>
              <a:ext cx="1005870" cy="1005870"/>
              <a:chOff x="4573125" y="2501275"/>
              <a:chExt cx="1170432" cy="1170432"/>
            </a:xfrm>
          </p:grpSpPr>
          <p:pic>
            <p:nvPicPr>
              <p:cNvPr id="408" name="Google Shape;408;p28"/>
              <p:cNvPicPr preferRelativeResize="0"/>
              <p:nvPr/>
            </p:nvPicPr>
            <p:blipFill>
              <a:blip r:embed="rId14">
                <a:alphaModFix/>
              </a:blip>
              <a:stretch>
                <a:fillRect/>
              </a:stretch>
            </p:blipFill>
            <p:spPr>
              <a:xfrm>
                <a:off x="4573125" y="2501275"/>
                <a:ext cx="1170432" cy="1170432"/>
              </a:xfrm>
              <a:prstGeom prst="rect">
                <a:avLst/>
              </a:prstGeom>
              <a:noFill/>
              <a:ln>
                <a:noFill/>
              </a:ln>
            </p:spPr>
          </p:pic>
          <p:pic>
            <p:nvPicPr>
              <p:cNvPr id="409" name="Google Shape;409;p28"/>
              <p:cNvPicPr preferRelativeResize="0"/>
              <p:nvPr/>
            </p:nvPicPr>
            <p:blipFill>
              <a:blip r:embed="rId15">
                <a:alphaModFix/>
              </a:blip>
              <a:stretch>
                <a:fillRect/>
              </a:stretch>
            </p:blipFill>
            <p:spPr>
              <a:xfrm>
                <a:off x="4573125" y="2501275"/>
                <a:ext cx="1170432" cy="1170432"/>
              </a:xfrm>
              <a:prstGeom prst="rect">
                <a:avLst/>
              </a:prstGeom>
              <a:noFill/>
              <a:ln>
                <a:noFill/>
              </a:ln>
            </p:spPr>
          </p:pic>
        </p:grpSp>
        <p:sp>
          <p:nvSpPr>
            <p:cNvPr id="410" name="Google Shape;410;p28"/>
            <p:cNvSpPr txBox="1"/>
            <p:nvPr/>
          </p:nvSpPr>
          <p:spPr>
            <a:xfrm>
              <a:off x="4604725" y="2901091"/>
              <a:ext cx="61314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Track your </a:t>
              </a:r>
              <a:r>
                <a:rPr b="1" lang="en" sz="1600">
                  <a:latin typeface="Work Sans"/>
                  <a:ea typeface="Work Sans"/>
                  <a:cs typeface="Work Sans"/>
                  <a:sym typeface="Work Sans"/>
                </a:rPr>
                <a:t>soundbite’s</a:t>
              </a:r>
              <a:r>
                <a:rPr b="1" lang="en" sz="1600">
                  <a:latin typeface="Work Sans"/>
                  <a:ea typeface="Work Sans"/>
                  <a:cs typeface="Work Sans"/>
                  <a:sym typeface="Work Sans"/>
                </a:rPr>
                <a:t> evolution &amp; c</a:t>
              </a:r>
              <a:r>
                <a:rPr b="1" lang="en" sz="1600">
                  <a:latin typeface="Work Sans"/>
                  <a:ea typeface="Work Sans"/>
                  <a:cs typeface="Work Sans"/>
                  <a:sym typeface="Work Sans"/>
                </a:rPr>
                <a:t>onnect with a remixer</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[COMPLEX]</a:t>
              </a:r>
              <a:endParaRPr sz="1200">
                <a:solidFill>
                  <a:srgbClr val="8A8A8A"/>
                </a:solidFill>
                <a:latin typeface="Work Sans Regular"/>
                <a:ea typeface="Work Sans Regular"/>
                <a:cs typeface="Work Sans Regular"/>
                <a:sym typeface="Work Sans Regular"/>
              </a:endParaRPr>
            </a:p>
          </p:txBody>
        </p:sp>
      </p:grpSp>
      <p:pic>
        <p:nvPicPr>
          <p:cNvPr id="411" name="Google Shape;411;p28"/>
          <p:cNvPicPr preferRelativeResize="0"/>
          <p:nvPr/>
        </p:nvPicPr>
        <p:blipFill>
          <a:blip r:embed="rId8">
            <a:alphaModFix/>
          </a:blip>
          <a:stretch>
            <a:fillRect/>
          </a:stretch>
        </p:blipFill>
        <p:spPr>
          <a:xfrm>
            <a:off x="5966023" y="2721879"/>
            <a:ext cx="1271016" cy="2258568"/>
          </a:xfrm>
          <a:prstGeom prst="rect">
            <a:avLst/>
          </a:prstGeom>
          <a:noFill/>
          <a:ln>
            <a:noFill/>
          </a:ln>
        </p:spPr>
      </p:pic>
      <p:sp>
        <p:nvSpPr>
          <p:cNvPr id="412" name="Google Shape;412;p28"/>
          <p:cNvSpPr txBox="1"/>
          <p:nvPr/>
        </p:nvSpPr>
        <p:spPr>
          <a:xfrm>
            <a:off x="4337500" y="3761150"/>
            <a:ext cx="16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Alternate way of connecting --&gt;</a:t>
            </a:r>
            <a:endParaRPr>
              <a:latin typeface="DM Sans"/>
              <a:ea typeface="DM Sans"/>
              <a:cs typeface="DM Sans"/>
              <a:sym typeface="DM Sans"/>
            </a:endParaRPr>
          </a:p>
        </p:txBody>
      </p:sp>
      <p:pic>
        <p:nvPicPr>
          <p:cNvPr id="413" name="Google Shape;413;p28"/>
          <p:cNvPicPr preferRelativeResize="0"/>
          <p:nvPr/>
        </p:nvPicPr>
        <p:blipFill rotWithShape="1">
          <a:blip r:embed="rId16">
            <a:alphaModFix/>
          </a:blip>
          <a:srcRect b="28157" l="33743" r="33120" t="24732"/>
          <a:stretch/>
        </p:blipFill>
        <p:spPr>
          <a:xfrm>
            <a:off x="1290674" y="3252400"/>
            <a:ext cx="320698" cy="256449"/>
          </a:xfrm>
          <a:prstGeom prst="rect">
            <a:avLst/>
          </a:prstGeom>
          <a:noFill/>
          <a:ln>
            <a:noFill/>
          </a:ln>
        </p:spPr>
      </p:pic>
      <p:pic>
        <p:nvPicPr>
          <p:cNvPr id="414" name="Google Shape;414;p28"/>
          <p:cNvPicPr preferRelativeResize="0"/>
          <p:nvPr/>
        </p:nvPicPr>
        <p:blipFill rotWithShape="1">
          <a:blip r:embed="rId16">
            <a:alphaModFix/>
          </a:blip>
          <a:srcRect b="28157" l="33743" r="33120" t="24732"/>
          <a:stretch/>
        </p:blipFill>
        <p:spPr>
          <a:xfrm>
            <a:off x="2551524" y="1833825"/>
            <a:ext cx="320698" cy="256449"/>
          </a:xfrm>
          <a:prstGeom prst="rect">
            <a:avLst/>
          </a:prstGeom>
          <a:noFill/>
          <a:ln>
            <a:noFill/>
          </a:ln>
        </p:spPr>
      </p:pic>
      <p:pic>
        <p:nvPicPr>
          <p:cNvPr id="415" name="Google Shape;415;p28"/>
          <p:cNvPicPr preferRelativeResize="0"/>
          <p:nvPr/>
        </p:nvPicPr>
        <p:blipFill rotWithShape="1">
          <a:blip r:embed="rId16">
            <a:alphaModFix/>
          </a:blip>
          <a:srcRect b="28157" l="33743" r="33120" t="24732"/>
          <a:stretch/>
        </p:blipFill>
        <p:spPr>
          <a:xfrm>
            <a:off x="3190375" y="1465750"/>
            <a:ext cx="711192" cy="568701"/>
          </a:xfrm>
          <a:prstGeom prst="rect">
            <a:avLst/>
          </a:prstGeom>
          <a:noFill/>
          <a:ln>
            <a:noFill/>
          </a:ln>
        </p:spPr>
      </p:pic>
      <p:pic>
        <p:nvPicPr>
          <p:cNvPr id="416" name="Google Shape;416;p28"/>
          <p:cNvPicPr preferRelativeResize="0"/>
          <p:nvPr/>
        </p:nvPicPr>
        <p:blipFill rotWithShape="1">
          <a:blip r:embed="rId16">
            <a:alphaModFix/>
          </a:blip>
          <a:srcRect b="28157" l="33743" r="33120" t="24732"/>
          <a:stretch/>
        </p:blipFill>
        <p:spPr>
          <a:xfrm>
            <a:off x="4881825" y="2685075"/>
            <a:ext cx="255677" cy="204449"/>
          </a:xfrm>
          <a:prstGeom prst="rect">
            <a:avLst/>
          </a:prstGeom>
          <a:noFill/>
          <a:ln>
            <a:noFill/>
          </a:ln>
        </p:spPr>
      </p:pic>
      <p:pic>
        <p:nvPicPr>
          <p:cNvPr id="417" name="Google Shape;417;p28"/>
          <p:cNvPicPr preferRelativeResize="0"/>
          <p:nvPr/>
        </p:nvPicPr>
        <p:blipFill rotWithShape="1">
          <a:blip r:embed="rId16">
            <a:alphaModFix/>
          </a:blip>
          <a:srcRect b="28157" l="33743" r="33120" t="24732"/>
          <a:stretch/>
        </p:blipFill>
        <p:spPr>
          <a:xfrm>
            <a:off x="6070926" y="3862000"/>
            <a:ext cx="599827" cy="479650"/>
          </a:xfrm>
          <a:prstGeom prst="rect">
            <a:avLst/>
          </a:prstGeom>
          <a:noFill/>
          <a:ln>
            <a:noFill/>
          </a:ln>
        </p:spPr>
      </p:pic>
      <p:pic>
        <p:nvPicPr>
          <p:cNvPr id="418" name="Google Shape;418;p28"/>
          <p:cNvPicPr preferRelativeResize="0"/>
          <p:nvPr/>
        </p:nvPicPr>
        <p:blipFill rotWithShape="1">
          <a:blip r:embed="rId16">
            <a:alphaModFix/>
          </a:blip>
          <a:srcRect b="28157" l="33743" r="33120" t="24732"/>
          <a:stretch/>
        </p:blipFill>
        <p:spPr>
          <a:xfrm>
            <a:off x="7897951" y="2726800"/>
            <a:ext cx="599827" cy="47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29"/>
          <p:cNvPicPr preferRelativeResize="0"/>
          <p:nvPr/>
        </p:nvPicPr>
        <p:blipFill>
          <a:blip r:embed="rId3">
            <a:alphaModFix/>
          </a:blip>
          <a:stretch>
            <a:fillRect/>
          </a:stretch>
        </p:blipFill>
        <p:spPr>
          <a:xfrm>
            <a:off x="0" y="-8"/>
            <a:ext cx="9144000" cy="5143495"/>
          </a:xfrm>
          <a:prstGeom prst="rect">
            <a:avLst/>
          </a:prstGeom>
          <a:noFill/>
          <a:ln>
            <a:noFill/>
          </a:ln>
        </p:spPr>
      </p:pic>
      <p:sp>
        <p:nvSpPr>
          <p:cNvPr id="424" name="Google Shape;424;p29"/>
          <p:cNvSpPr txBox="1"/>
          <p:nvPr/>
        </p:nvSpPr>
        <p:spPr>
          <a:xfrm>
            <a:off x="365900" y="0"/>
            <a:ext cx="2220600" cy="857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200">
                <a:latin typeface="DM Sans"/>
                <a:ea typeface="DM Sans"/>
                <a:cs typeface="DM Sans"/>
                <a:sym typeface="DM Sans"/>
              </a:rPr>
              <a:t>Roadmap</a:t>
            </a:r>
            <a:endParaRPr b="1" sz="3200">
              <a:latin typeface="DM Sans"/>
              <a:ea typeface="DM Sans"/>
              <a:cs typeface="DM Sans"/>
              <a:sym typeface="DM Sans"/>
            </a:endParaRPr>
          </a:p>
        </p:txBody>
      </p:sp>
      <p:sp>
        <p:nvSpPr>
          <p:cNvPr id="425" name="Google Shape;425;p29"/>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300">
                <a:solidFill>
                  <a:srgbClr val="FFFFFF"/>
                </a:solidFill>
                <a:latin typeface="Lexend Deca"/>
                <a:ea typeface="Lexend Deca"/>
                <a:cs typeface="Lexend Deca"/>
                <a:sym typeface="Lexend Deca"/>
              </a:rPr>
              <a:t>‹#›</a:t>
            </a:fld>
            <a:endParaRPr sz="1300">
              <a:solidFill>
                <a:srgbClr val="FFFFFF"/>
              </a:solidFill>
              <a:latin typeface="Lexend Deca"/>
              <a:ea typeface="Lexend Deca"/>
              <a:cs typeface="Lexend Deca"/>
              <a:sym typeface="Lexend Deca"/>
            </a:endParaRPr>
          </a:p>
        </p:txBody>
      </p:sp>
      <p:sp>
        <p:nvSpPr>
          <p:cNvPr id="426" name="Google Shape;426;p29"/>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rgbClr val="05006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29"/>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rgbClr val="FFFFFF"/>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28" name="Google Shape;428;p29"/>
          <p:cNvGrpSpPr/>
          <p:nvPr/>
        </p:nvGrpSpPr>
        <p:grpSpPr>
          <a:xfrm>
            <a:off x="1786339" y="1703401"/>
            <a:ext cx="473400" cy="473400"/>
            <a:chOff x="1786339" y="1703401"/>
            <a:chExt cx="473400" cy="473400"/>
          </a:xfrm>
        </p:grpSpPr>
        <p:sp>
          <p:nvSpPr>
            <p:cNvPr id="429" name="Google Shape;429;p29"/>
            <p:cNvSpPr/>
            <p:nvPr/>
          </p:nvSpPr>
          <p:spPr>
            <a:xfrm rot="8100000">
              <a:off x="1855667" y="1772729"/>
              <a:ext cx="334744" cy="334744"/>
            </a:xfrm>
            <a:prstGeom prst="teardrop">
              <a:avLst>
                <a:gd fmla="val 100000" name="adj"/>
              </a:avLst>
            </a:prstGeom>
            <a:solidFill>
              <a:srgbClr val="0A2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0" name="Google Shape;430;p29"/>
            <p:cNvSpPr/>
            <p:nvPr/>
          </p:nvSpPr>
          <p:spPr>
            <a:xfrm>
              <a:off x="195598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1</a:t>
              </a:r>
              <a:endParaRPr sz="600">
                <a:solidFill>
                  <a:srgbClr val="999999"/>
                </a:solidFill>
                <a:latin typeface="Muli"/>
                <a:ea typeface="Muli"/>
                <a:cs typeface="Muli"/>
                <a:sym typeface="Muli"/>
              </a:endParaRPr>
            </a:p>
          </p:txBody>
        </p:sp>
      </p:grpSp>
      <p:grpSp>
        <p:nvGrpSpPr>
          <p:cNvPr id="431" name="Google Shape;431;p29"/>
          <p:cNvGrpSpPr/>
          <p:nvPr/>
        </p:nvGrpSpPr>
        <p:grpSpPr>
          <a:xfrm>
            <a:off x="3814414" y="1703401"/>
            <a:ext cx="473400" cy="473400"/>
            <a:chOff x="3814414" y="1703401"/>
            <a:chExt cx="473400" cy="473400"/>
          </a:xfrm>
        </p:grpSpPr>
        <p:sp>
          <p:nvSpPr>
            <p:cNvPr id="432" name="Google Shape;432;p29"/>
            <p:cNvSpPr/>
            <p:nvPr/>
          </p:nvSpPr>
          <p:spPr>
            <a:xfrm rot="8100000">
              <a:off x="3883742" y="1772729"/>
              <a:ext cx="334744" cy="334744"/>
            </a:xfrm>
            <a:prstGeom prst="teardrop">
              <a:avLst>
                <a:gd fmla="val 100000" name="adj"/>
              </a:avLst>
            </a:prstGeom>
            <a:solidFill>
              <a:srgbClr val="24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433" name="Google Shape;433;p29"/>
            <p:cNvSpPr/>
            <p:nvPr/>
          </p:nvSpPr>
          <p:spPr>
            <a:xfrm>
              <a:off x="3984064"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CCCCCC"/>
                  </a:solidFill>
                  <a:latin typeface="Muli"/>
                  <a:ea typeface="Muli"/>
                  <a:cs typeface="Muli"/>
                  <a:sym typeface="Muli"/>
                </a:rPr>
                <a:t>3</a:t>
              </a:r>
              <a:endParaRPr sz="600">
                <a:solidFill>
                  <a:srgbClr val="CCCCCC"/>
                </a:solidFill>
                <a:latin typeface="Muli"/>
                <a:ea typeface="Muli"/>
                <a:cs typeface="Muli"/>
                <a:sym typeface="Muli"/>
              </a:endParaRPr>
            </a:p>
          </p:txBody>
        </p:sp>
      </p:grpSp>
      <p:grpSp>
        <p:nvGrpSpPr>
          <p:cNvPr id="434" name="Google Shape;434;p29"/>
          <p:cNvGrpSpPr/>
          <p:nvPr/>
        </p:nvGrpSpPr>
        <p:grpSpPr>
          <a:xfrm>
            <a:off x="5842489" y="1703401"/>
            <a:ext cx="473400" cy="473400"/>
            <a:chOff x="5842489" y="1703401"/>
            <a:chExt cx="473400" cy="473400"/>
          </a:xfrm>
        </p:grpSpPr>
        <p:sp>
          <p:nvSpPr>
            <p:cNvPr id="435" name="Google Shape;435;p29"/>
            <p:cNvSpPr/>
            <p:nvPr/>
          </p:nvSpPr>
          <p:spPr>
            <a:xfrm rot="8100000">
              <a:off x="5911817" y="1772729"/>
              <a:ext cx="334744" cy="334744"/>
            </a:xfrm>
            <a:prstGeom prst="teardrop">
              <a:avLst>
                <a:gd fmla="val 100000" name="adj"/>
              </a:avLst>
            </a:prstGeom>
            <a:solidFill>
              <a:srgbClr val="A45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6" name="Google Shape;436;p29"/>
            <p:cNvSpPr/>
            <p:nvPr/>
          </p:nvSpPr>
          <p:spPr>
            <a:xfrm>
              <a:off x="601213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5</a:t>
              </a:r>
              <a:endParaRPr sz="600">
                <a:solidFill>
                  <a:srgbClr val="999999"/>
                </a:solidFill>
                <a:latin typeface="Muli"/>
                <a:ea typeface="Muli"/>
                <a:cs typeface="Muli"/>
                <a:sym typeface="Muli"/>
              </a:endParaRPr>
            </a:p>
          </p:txBody>
        </p:sp>
      </p:grpSp>
      <p:grpSp>
        <p:nvGrpSpPr>
          <p:cNvPr id="437" name="Google Shape;437;p29"/>
          <p:cNvGrpSpPr/>
          <p:nvPr/>
        </p:nvGrpSpPr>
        <p:grpSpPr>
          <a:xfrm>
            <a:off x="6880814" y="3576300"/>
            <a:ext cx="473400" cy="473400"/>
            <a:chOff x="6880814" y="3576300"/>
            <a:chExt cx="473400" cy="473400"/>
          </a:xfrm>
        </p:grpSpPr>
        <p:sp>
          <p:nvSpPr>
            <p:cNvPr id="438" name="Google Shape;438;p29"/>
            <p:cNvSpPr/>
            <p:nvPr/>
          </p:nvSpPr>
          <p:spPr>
            <a:xfrm rot="-2700000">
              <a:off x="6950142" y="3645628"/>
              <a:ext cx="334744" cy="334744"/>
            </a:xfrm>
            <a:prstGeom prst="teardrop">
              <a:avLst>
                <a:gd fmla="val 100000" name="adj"/>
              </a:avLst>
            </a:prstGeom>
            <a:solidFill>
              <a:srgbClr val="D39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9" name="Google Shape;439;p29"/>
            <p:cNvSpPr/>
            <p:nvPr/>
          </p:nvSpPr>
          <p:spPr>
            <a:xfrm flipH="1">
              <a:off x="705046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6</a:t>
              </a:r>
              <a:endParaRPr sz="600">
                <a:solidFill>
                  <a:srgbClr val="999999"/>
                </a:solidFill>
                <a:latin typeface="Muli"/>
                <a:ea typeface="Muli"/>
                <a:cs typeface="Muli"/>
                <a:sym typeface="Muli"/>
              </a:endParaRPr>
            </a:p>
          </p:txBody>
        </p:sp>
      </p:grpSp>
      <p:grpSp>
        <p:nvGrpSpPr>
          <p:cNvPr id="440" name="Google Shape;440;p29"/>
          <p:cNvGrpSpPr/>
          <p:nvPr/>
        </p:nvGrpSpPr>
        <p:grpSpPr>
          <a:xfrm>
            <a:off x="4852739" y="3576300"/>
            <a:ext cx="473400" cy="473400"/>
            <a:chOff x="4852739" y="3576300"/>
            <a:chExt cx="473400" cy="473400"/>
          </a:xfrm>
        </p:grpSpPr>
        <p:sp>
          <p:nvSpPr>
            <p:cNvPr id="441" name="Google Shape;441;p29"/>
            <p:cNvSpPr/>
            <p:nvPr/>
          </p:nvSpPr>
          <p:spPr>
            <a:xfrm rot="-2700000">
              <a:off x="4922067" y="3645628"/>
              <a:ext cx="334744" cy="334744"/>
            </a:xfrm>
            <a:prstGeom prst="teardrop">
              <a:avLst>
                <a:gd fmla="val 100000" name="adj"/>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flipH="1">
              <a:off x="5022389"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Muli"/>
                  <a:ea typeface="Muli"/>
                  <a:cs typeface="Muli"/>
                  <a:sym typeface="Muli"/>
                </a:rPr>
                <a:t>4</a:t>
              </a:r>
              <a:endParaRPr sz="600">
                <a:latin typeface="Muli"/>
                <a:ea typeface="Muli"/>
                <a:cs typeface="Muli"/>
                <a:sym typeface="Muli"/>
              </a:endParaRPr>
            </a:p>
          </p:txBody>
        </p:sp>
      </p:grpSp>
      <p:grpSp>
        <p:nvGrpSpPr>
          <p:cNvPr id="443" name="Google Shape;443;p29"/>
          <p:cNvGrpSpPr/>
          <p:nvPr/>
        </p:nvGrpSpPr>
        <p:grpSpPr>
          <a:xfrm>
            <a:off x="2824664" y="3576300"/>
            <a:ext cx="473400" cy="473400"/>
            <a:chOff x="2824664" y="3576300"/>
            <a:chExt cx="473400" cy="473400"/>
          </a:xfrm>
        </p:grpSpPr>
        <p:sp>
          <p:nvSpPr>
            <p:cNvPr id="444" name="Google Shape;444;p29"/>
            <p:cNvSpPr/>
            <p:nvPr/>
          </p:nvSpPr>
          <p:spPr>
            <a:xfrm rot="-2700000">
              <a:off x="2893992" y="3645628"/>
              <a:ext cx="334744" cy="334744"/>
            </a:xfrm>
            <a:prstGeom prst="teardrop">
              <a:avLst>
                <a:gd fmla="val 100000" name="adj"/>
              </a:avLst>
            </a:pr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5" name="Google Shape;445;p29"/>
            <p:cNvSpPr/>
            <p:nvPr/>
          </p:nvSpPr>
          <p:spPr>
            <a:xfrm flipH="1">
              <a:off x="299431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2</a:t>
              </a:r>
              <a:endParaRPr sz="600">
                <a:solidFill>
                  <a:srgbClr val="999999"/>
                </a:solidFill>
                <a:latin typeface="Muli"/>
                <a:ea typeface="Muli"/>
                <a:cs typeface="Muli"/>
                <a:sym typeface="Muli"/>
              </a:endParaRPr>
            </a:p>
          </p:txBody>
        </p:sp>
      </p:grpSp>
      <p:sp>
        <p:nvSpPr>
          <p:cNvPr id="446" name="Google Shape;446;p29"/>
          <p:cNvSpPr txBox="1"/>
          <p:nvPr/>
        </p:nvSpPr>
        <p:spPr>
          <a:xfrm>
            <a:off x="2471575" y="4121700"/>
            <a:ext cx="11796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Selected Interface</a:t>
            </a:r>
            <a:endParaRPr sz="300">
              <a:solidFill>
                <a:srgbClr val="CCCCCC"/>
              </a:solidFill>
              <a:latin typeface="DM Sans"/>
              <a:ea typeface="DM Sans"/>
              <a:cs typeface="DM Sans"/>
              <a:sym typeface="DM Sans"/>
            </a:endParaRPr>
          </a:p>
        </p:txBody>
      </p:sp>
      <p:sp>
        <p:nvSpPr>
          <p:cNvPr id="447" name="Google Shape;447;p29"/>
          <p:cNvSpPr txBox="1"/>
          <p:nvPr/>
        </p:nvSpPr>
        <p:spPr>
          <a:xfrm>
            <a:off x="1379855" y="1216063"/>
            <a:ext cx="12864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Mission Statement</a:t>
            </a:r>
            <a:endParaRPr sz="1200">
              <a:solidFill>
                <a:srgbClr val="CCCCCC"/>
              </a:solidFill>
              <a:latin typeface="DM Sans"/>
              <a:ea typeface="DM Sans"/>
              <a:cs typeface="DM Sans"/>
              <a:sym typeface="DM Sans"/>
            </a:endParaRPr>
          </a:p>
        </p:txBody>
      </p:sp>
      <p:sp>
        <p:nvSpPr>
          <p:cNvPr id="448" name="Google Shape;448;p29"/>
          <p:cNvSpPr txBox="1"/>
          <p:nvPr/>
        </p:nvSpPr>
        <p:spPr>
          <a:xfrm>
            <a:off x="5411100" y="1216075"/>
            <a:ext cx="13362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200">
                <a:solidFill>
                  <a:srgbClr val="CCCCCC"/>
                </a:solidFill>
                <a:latin typeface="DM Sans"/>
                <a:ea typeface="DM Sans"/>
                <a:cs typeface="DM Sans"/>
                <a:sym typeface="DM Sans"/>
              </a:rPr>
              <a:t>UI Changes</a:t>
            </a:r>
            <a:endParaRPr sz="1200">
              <a:solidFill>
                <a:srgbClr val="CCCCCC"/>
              </a:solidFill>
              <a:latin typeface="DM Sans"/>
              <a:ea typeface="DM Sans"/>
              <a:cs typeface="DM Sans"/>
              <a:sym typeface="DM Sans"/>
            </a:endParaRPr>
          </a:p>
          <a:p>
            <a:pPr indent="0" lvl="0" marL="0" marR="0" rtl="0" algn="ctr">
              <a:lnSpc>
                <a:spcPct val="100000"/>
              </a:lnSpc>
              <a:spcBef>
                <a:spcPts val="1200"/>
              </a:spcBef>
              <a:spcAft>
                <a:spcPts val="0"/>
              </a:spcAft>
              <a:buNone/>
            </a:pPr>
            <a:r>
              <a:t/>
            </a:r>
            <a:endParaRPr sz="900">
              <a:solidFill>
                <a:srgbClr val="CCCCCC"/>
              </a:solidFill>
              <a:latin typeface="Muli"/>
              <a:ea typeface="Muli"/>
              <a:cs typeface="Muli"/>
              <a:sym typeface="Muli"/>
            </a:endParaRPr>
          </a:p>
        </p:txBody>
      </p:sp>
      <p:sp>
        <p:nvSpPr>
          <p:cNvPr id="449" name="Google Shape;449;p29"/>
          <p:cNvSpPr txBox="1"/>
          <p:nvPr/>
        </p:nvSpPr>
        <p:spPr>
          <a:xfrm>
            <a:off x="3433575" y="1156100"/>
            <a:ext cx="12351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Low-Fi Prototype</a:t>
            </a:r>
            <a:endParaRPr sz="700">
              <a:solidFill>
                <a:srgbClr val="CCCCCC"/>
              </a:solidFill>
              <a:latin typeface="DM Sans"/>
              <a:ea typeface="DM Sans"/>
              <a:cs typeface="DM Sans"/>
              <a:sym typeface="DM Sans"/>
            </a:endParaRPr>
          </a:p>
        </p:txBody>
      </p:sp>
      <p:sp>
        <p:nvSpPr>
          <p:cNvPr id="450" name="Google Shape;450;p29"/>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latin typeface="DM Sans"/>
                <a:ea typeface="DM Sans"/>
                <a:cs typeface="DM Sans"/>
                <a:sym typeface="DM Sans"/>
              </a:rPr>
              <a:t>Experiment</a:t>
            </a:r>
            <a:endParaRPr sz="1200">
              <a:latin typeface="DM Sans"/>
              <a:ea typeface="DM Sans"/>
              <a:cs typeface="DM Sans"/>
              <a:sym typeface="DM Sans"/>
            </a:endParaRPr>
          </a:p>
          <a:p>
            <a:pPr indent="0" lvl="0" marL="0" marR="0" rtl="0" algn="ctr">
              <a:lnSpc>
                <a:spcPct val="100000"/>
              </a:lnSpc>
              <a:spcBef>
                <a:spcPts val="1200"/>
              </a:spcBef>
              <a:spcAft>
                <a:spcPts val="0"/>
              </a:spcAft>
              <a:buNone/>
            </a:pPr>
            <a:r>
              <a:t/>
            </a:r>
            <a:endParaRPr b="1" sz="1200">
              <a:latin typeface="DM Sans"/>
              <a:ea typeface="DM Sans"/>
              <a:cs typeface="DM Sans"/>
              <a:sym typeface="DM Sans"/>
            </a:endParaRPr>
          </a:p>
        </p:txBody>
      </p:sp>
      <p:sp>
        <p:nvSpPr>
          <p:cNvPr id="451" name="Google Shape;451;p29"/>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Summary</a:t>
            </a:r>
            <a:endParaRPr sz="900">
              <a:solidFill>
                <a:srgbClr val="CCCCCC"/>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200">
                <a:latin typeface="DM Sans"/>
                <a:ea typeface="DM Sans"/>
                <a:cs typeface="DM Sans"/>
                <a:sym typeface="DM Sans"/>
              </a:rPr>
              <a:t>Methodology (p</a:t>
            </a:r>
            <a:r>
              <a:rPr b="1" lang="en" sz="3200">
                <a:latin typeface="DM Sans"/>
                <a:ea typeface="DM Sans"/>
                <a:cs typeface="DM Sans"/>
                <a:sym typeface="DM Sans"/>
              </a:rPr>
              <a:t>articipants)</a:t>
            </a:r>
            <a:endParaRPr>
              <a:latin typeface="DM Sans"/>
              <a:ea typeface="DM Sans"/>
              <a:cs typeface="DM Sans"/>
              <a:sym typeface="DM Sans"/>
            </a:endParaRPr>
          </a:p>
        </p:txBody>
      </p:sp>
      <p:sp>
        <p:nvSpPr>
          <p:cNvPr id="457" name="Google Shape;457;p30"/>
          <p:cNvSpPr txBox="1"/>
          <p:nvPr/>
        </p:nvSpPr>
        <p:spPr>
          <a:xfrm>
            <a:off x="872075" y="3360100"/>
            <a:ext cx="1871100" cy="1249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n" sz="1200">
                <a:solidFill>
                  <a:schemeClr val="dk1"/>
                </a:solidFill>
                <a:latin typeface="DM Sans"/>
                <a:ea typeface="DM Sans"/>
                <a:cs typeface="DM Sans"/>
                <a:sym typeface="DM Sans"/>
              </a:rPr>
              <a:t>College Student + </a:t>
            </a:r>
            <a:r>
              <a:rPr b="1" lang="en" sz="1200">
                <a:solidFill>
                  <a:schemeClr val="dk1"/>
                </a:solidFill>
                <a:highlight>
                  <a:srgbClr val="F2E4FF"/>
                </a:highlight>
                <a:latin typeface="DM Sans"/>
                <a:ea typeface="DM Sans"/>
                <a:cs typeface="DM Sans"/>
                <a:sym typeface="DM Sans"/>
              </a:rPr>
              <a:t>DJ/producer</a:t>
            </a:r>
            <a:r>
              <a:rPr lang="en" sz="1200">
                <a:solidFill>
                  <a:schemeClr val="dk1"/>
                </a:solidFill>
                <a:highlight>
                  <a:srgbClr val="F2E4FF"/>
                </a:highlight>
                <a:latin typeface="DM Sans"/>
                <a:ea typeface="DM Sans"/>
                <a:cs typeface="DM Sans"/>
                <a:sym typeface="DM Sans"/>
              </a:rPr>
              <a:t> </a:t>
            </a:r>
            <a:endParaRPr sz="1200">
              <a:solidFill>
                <a:schemeClr val="dk1"/>
              </a:solidFill>
              <a:highlight>
                <a:srgbClr val="F2E4FF"/>
              </a:highlight>
              <a:latin typeface="DM Sans"/>
              <a:ea typeface="DM Sans"/>
              <a:cs typeface="DM Sans"/>
              <a:sym typeface="DM Sans"/>
            </a:endParaRPr>
          </a:p>
          <a:p>
            <a:pPr indent="0" lvl="0" marL="0" rtl="0" algn="ctr">
              <a:lnSpc>
                <a:spcPct val="115000"/>
              </a:lnSpc>
              <a:spcBef>
                <a:spcPts val="0"/>
              </a:spcBef>
              <a:spcAft>
                <a:spcPts val="0"/>
              </a:spcAft>
              <a:buNone/>
            </a:pPr>
            <a:r>
              <a:rPr lang="en" sz="1200">
                <a:solidFill>
                  <a:schemeClr val="dk1"/>
                </a:solidFill>
                <a:latin typeface="DM Sans"/>
                <a:ea typeface="DM Sans"/>
                <a:cs typeface="DM Sans"/>
                <a:sym typeface="DM Sans"/>
              </a:rPr>
              <a:t>Los </a:t>
            </a:r>
            <a:r>
              <a:rPr lang="en" sz="1200">
                <a:solidFill>
                  <a:schemeClr val="dk1"/>
                </a:solidFill>
                <a:latin typeface="DM Sans"/>
                <a:ea typeface="DM Sans"/>
                <a:cs typeface="DM Sans"/>
                <a:sym typeface="DM Sans"/>
              </a:rPr>
              <a:t>Angeles</a:t>
            </a:r>
            <a:r>
              <a:rPr lang="en" sz="1200">
                <a:solidFill>
                  <a:schemeClr val="dk1"/>
                </a:solidFill>
                <a:latin typeface="DM Sans"/>
                <a:ea typeface="DM Sans"/>
                <a:cs typeface="DM Sans"/>
                <a:sym typeface="DM Sans"/>
              </a:rPr>
              <a:t>, CA</a:t>
            </a:r>
            <a:endParaRPr sz="120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t/>
            </a:r>
            <a:endParaRPr>
              <a:latin typeface="DM Sans"/>
              <a:ea typeface="DM Sans"/>
              <a:cs typeface="DM Sans"/>
              <a:sym typeface="DM Sans"/>
            </a:endParaRPr>
          </a:p>
        </p:txBody>
      </p:sp>
      <p:sp>
        <p:nvSpPr>
          <p:cNvPr id="458" name="Google Shape;458;p30"/>
          <p:cNvSpPr txBox="1"/>
          <p:nvPr/>
        </p:nvSpPr>
        <p:spPr>
          <a:xfrm>
            <a:off x="3693450" y="3587950"/>
            <a:ext cx="17571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DM Sans"/>
                <a:ea typeface="DM Sans"/>
                <a:cs typeface="DM Sans"/>
                <a:sym typeface="DM Sans"/>
              </a:rPr>
              <a:t>Professional </a:t>
            </a:r>
            <a:r>
              <a:rPr b="1" lang="en" sz="1200">
                <a:solidFill>
                  <a:schemeClr val="dk1"/>
                </a:solidFill>
                <a:highlight>
                  <a:srgbClr val="F2E4FF"/>
                </a:highlight>
                <a:latin typeface="DM Sans"/>
                <a:ea typeface="DM Sans"/>
                <a:cs typeface="DM Sans"/>
                <a:sym typeface="DM Sans"/>
              </a:rPr>
              <a:t>guitarist</a:t>
            </a:r>
            <a:r>
              <a:rPr lang="en" sz="1200">
                <a:solidFill>
                  <a:schemeClr val="dk1"/>
                </a:solidFill>
                <a:latin typeface="DM Sans"/>
                <a:ea typeface="DM Sans"/>
                <a:cs typeface="DM Sans"/>
                <a:sym typeface="DM Sans"/>
              </a:rPr>
              <a:t> in band  </a:t>
            </a:r>
            <a:endParaRPr sz="120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DM Sans"/>
                <a:ea typeface="DM Sans"/>
                <a:cs typeface="DM Sans"/>
                <a:sym typeface="DM Sans"/>
              </a:rPr>
              <a:t>Portland</a:t>
            </a:r>
            <a:r>
              <a:rPr lang="en" sz="1200">
                <a:solidFill>
                  <a:schemeClr val="dk1"/>
                </a:solidFill>
                <a:latin typeface="DM Sans"/>
                <a:ea typeface="DM Sans"/>
                <a:cs typeface="DM Sans"/>
                <a:sym typeface="DM Sans"/>
              </a:rPr>
              <a:t>, </a:t>
            </a:r>
            <a:r>
              <a:rPr lang="en" sz="1200">
                <a:solidFill>
                  <a:schemeClr val="dk1"/>
                </a:solidFill>
                <a:latin typeface="DM Sans"/>
                <a:ea typeface="DM Sans"/>
                <a:cs typeface="DM Sans"/>
                <a:sym typeface="DM Sans"/>
              </a:rPr>
              <a:t>OR</a:t>
            </a:r>
            <a:endParaRPr sz="1200">
              <a:solidFill>
                <a:schemeClr val="dk1"/>
              </a:solidFill>
              <a:latin typeface="DM Sans"/>
              <a:ea typeface="DM Sans"/>
              <a:cs typeface="DM Sans"/>
              <a:sym typeface="DM Sans"/>
            </a:endParaRPr>
          </a:p>
        </p:txBody>
      </p:sp>
      <p:sp>
        <p:nvSpPr>
          <p:cNvPr id="459" name="Google Shape;459;p30"/>
          <p:cNvSpPr txBox="1"/>
          <p:nvPr/>
        </p:nvSpPr>
        <p:spPr>
          <a:xfrm>
            <a:off x="6915500" y="3694150"/>
            <a:ext cx="16341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DM Sans"/>
                <a:ea typeface="DM Sans"/>
                <a:cs typeface="DM Sans"/>
                <a:sym typeface="DM Sans"/>
              </a:rPr>
              <a:t>Freelance </a:t>
            </a:r>
            <a:r>
              <a:rPr b="1" lang="en" sz="1200">
                <a:solidFill>
                  <a:schemeClr val="dk1"/>
                </a:solidFill>
                <a:highlight>
                  <a:srgbClr val="F2E4FF"/>
                </a:highlight>
                <a:latin typeface="DM Sans"/>
                <a:ea typeface="DM Sans"/>
                <a:cs typeface="DM Sans"/>
                <a:sym typeface="DM Sans"/>
              </a:rPr>
              <a:t>s</a:t>
            </a:r>
            <a:r>
              <a:rPr b="1" lang="en" sz="1200">
                <a:solidFill>
                  <a:schemeClr val="dk1"/>
                </a:solidFill>
                <a:highlight>
                  <a:srgbClr val="F2E4FF"/>
                </a:highlight>
                <a:latin typeface="DM Sans"/>
                <a:ea typeface="DM Sans"/>
                <a:cs typeface="DM Sans"/>
                <a:sym typeface="DM Sans"/>
              </a:rPr>
              <a:t>inger </a:t>
            </a:r>
            <a:endParaRPr b="1" sz="1200">
              <a:solidFill>
                <a:schemeClr val="dk1"/>
              </a:solidFill>
              <a:highlight>
                <a:srgbClr val="F2E4FF"/>
              </a:highlight>
              <a:latin typeface="DM Sans"/>
              <a:ea typeface="DM Sans"/>
              <a:cs typeface="DM Sans"/>
              <a:sym typeface="DM Sans"/>
            </a:endParaRPr>
          </a:p>
          <a:p>
            <a:pPr indent="0" lvl="0" marL="0" rtl="0" algn="ctr">
              <a:lnSpc>
                <a:spcPct val="115000"/>
              </a:lnSpc>
              <a:spcBef>
                <a:spcPts val="0"/>
              </a:spcBef>
              <a:spcAft>
                <a:spcPts val="0"/>
              </a:spcAft>
              <a:buNone/>
            </a:pPr>
            <a:r>
              <a:rPr lang="en" sz="1200">
                <a:solidFill>
                  <a:schemeClr val="dk1"/>
                </a:solidFill>
                <a:latin typeface="DM Sans"/>
                <a:ea typeface="DM Sans"/>
                <a:cs typeface="DM Sans"/>
                <a:sym typeface="DM Sans"/>
              </a:rPr>
              <a:t>New York City, </a:t>
            </a:r>
            <a:r>
              <a:rPr lang="en" sz="1200">
                <a:solidFill>
                  <a:schemeClr val="dk1"/>
                </a:solidFill>
                <a:latin typeface="DM Sans"/>
                <a:ea typeface="DM Sans"/>
                <a:cs typeface="DM Sans"/>
                <a:sym typeface="DM Sans"/>
              </a:rPr>
              <a:t>NY</a:t>
            </a:r>
            <a:endParaRPr sz="1200">
              <a:solidFill>
                <a:schemeClr val="dk1"/>
              </a:solidFill>
              <a:latin typeface="DM Sans"/>
              <a:ea typeface="DM Sans"/>
              <a:cs typeface="DM Sans"/>
              <a:sym typeface="DM Sans"/>
            </a:endParaRPr>
          </a:p>
        </p:txBody>
      </p:sp>
      <p:pic>
        <p:nvPicPr>
          <p:cNvPr id="460" name="Google Shape;460;p30"/>
          <p:cNvPicPr preferRelativeResize="0"/>
          <p:nvPr/>
        </p:nvPicPr>
        <p:blipFill>
          <a:blip r:embed="rId3">
            <a:alphaModFix/>
          </a:blip>
          <a:stretch>
            <a:fillRect/>
          </a:stretch>
        </p:blipFill>
        <p:spPr>
          <a:xfrm>
            <a:off x="839574" y="1636184"/>
            <a:ext cx="1871100" cy="1871128"/>
          </a:xfrm>
          <a:prstGeom prst="rect">
            <a:avLst/>
          </a:prstGeom>
          <a:noFill/>
          <a:ln>
            <a:noFill/>
          </a:ln>
        </p:spPr>
      </p:pic>
      <p:pic>
        <p:nvPicPr>
          <p:cNvPr id="461" name="Google Shape;461;p30"/>
          <p:cNvPicPr preferRelativeResize="0"/>
          <p:nvPr/>
        </p:nvPicPr>
        <p:blipFill>
          <a:blip r:embed="rId4">
            <a:alphaModFix/>
          </a:blip>
          <a:stretch>
            <a:fillRect/>
          </a:stretch>
        </p:blipFill>
        <p:spPr>
          <a:xfrm>
            <a:off x="3816413" y="1818500"/>
            <a:ext cx="1634125" cy="1634125"/>
          </a:xfrm>
          <a:prstGeom prst="rect">
            <a:avLst/>
          </a:prstGeom>
          <a:noFill/>
          <a:ln>
            <a:noFill/>
          </a:ln>
        </p:spPr>
      </p:pic>
      <p:pic>
        <p:nvPicPr>
          <p:cNvPr id="462" name="Google Shape;462;p30"/>
          <p:cNvPicPr preferRelativeResize="0"/>
          <p:nvPr/>
        </p:nvPicPr>
        <p:blipFill>
          <a:blip r:embed="rId5">
            <a:alphaModFix/>
          </a:blip>
          <a:stretch>
            <a:fillRect/>
          </a:stretch>
        </p:blipFill>
        <p:spPr>
          <a:xfrm>
            <a:off x="6556288" y="1818500"/>
            <a:ext cx="1651486" cy="1634125"/>
          </a:xfrm>
          <a:prstGeom prst="rect">
            <a:avLst/>
          </a:prstGeom>
          <a:noFill/>
          <a:ln>
            <a:noFill/>
          </a:ln>
        </p:spPr>
      </p:pic>
      <p:pic>
        <p:nvPicPr>
          <p:cNvPr id="463" name="Google Shape;463;p30"/>
          <p:cNvPicPr preferRelativeResize="0"/>
          <p:nvPr/>
        </p:nvPicPr>
        <p:blipFill>
          <a:blip r:embed="rId6">
            <a:alphaModFix/>
          </a:blip>
          <a:stretch>
            <a:fillRect/>
          </a:stretch>
        </p:blipFill>
        <p:spPr>
          <a:xfrm>
            <a:off x="0" y="-8"/>
            <a:ext cx="9144000" cy="51434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31"/>
          <p:cNvPicPr preferRelativeResize="0"/>
          <p:nvPr/>
        </p:nvPicPr>
        <p:blipFill>
          <a:blip r:embed="rId3">
            <a:alphaModFix/>
          </a:blip>
          <a:stretch>
            <a:fillRect/>
          </a:stretch>
        </p:blipFill>
        <p:spPr>
          <a:xfrm>
            <a:off x="0" y="-8"/>
            <a:ext cx="9144000" cy="5143495"/>
          </a:xfrm>
          <a:prstGeom prst="rect">
            <a:avLst/>
          </a:prstGeom>
          <a:noFill/>
          <a:ln>
            <a:noFill/>
          </a:ln>
        </p:spPr>
      </p:pic>
      <p:sp>
        <p:nvSpPr>
          <p:cNvPr id="469" name="Google Shape;469;p31"/>
          <p:cNvSpPr txBox="1"/>
          <p:nvPr>
            <p:ph type="title"/>
          </p:nvPr>
        </p:nvSpPr>
        <p:spPr>
          <a:xfrm>
            <a:off x="229675" y="3553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DM Sans"/>
                <a:ea typeface="DM Sans"/>
                <a:cs typeface="DM Sans"/>
                <a:sym typeface="DM Sans"/>
              </a:rPr>
              <a:t>Methodology (environment)</a:t>
            </a:r>
            <a:endParaRPr sz="1800">
              <a:latin typeface="DM Sans"/>
              <a:ea typeface="DM Sans"/>
              <a:cs typeface="DM Sans"/>
              <a:sym typeface="DM Sans"/>
            </a:endParaRPr>
          </a:p>
        </p:txBody>
      </p:sp>
      <p:pic>
        <p:nvPicPr>
          <p:cNvPr id="470" name="Google Shape;470;p31"/>
          <p:cNvPicPr preferRelativeResize="0"/>
          <p:nvPr/>
        </p:nvPicPr>
        <p:blipFill rotWithShape="1">
          <a:blip r:embed="rId4">
            <a:alphaModFix/>
          </a:blip>
          <a:srcRect b="3204" l="33129" r="33257" t="10655"/>
          <a:stretch/>
        </p:blipFill>
        <p:spPr>
          <a:xfrm>
            <a:off x="6023200" y="793800"/>
            <a:ext cx="1983600" cy="3989400"/>
          </a:xfrm>
          <a:prstGeom prst="roundRect">
            <a:avLst>
              <a:gd fmla="val 16667" name="adj"/>
            </a:avLst>
          </a:prstGeom>
          <a:noFill/>
          <a:ln>
            <a:noFill/>
          </a:ln>
          <a:effectLst>
            <a:outerShdw blurRad="214313" rotWithShape="0" algn="bl" dir="5400000" dist="85725">
              <a:srgbClr val="000000">
                <a:alpha val="17000"/>
              </a:srgbClr>
            </a:outerShdw>
          </a:effectLst>
        </p:spPr>
      </p:pic>
      <p:grpSp>
        <p:nvGrpSpPr>
          <p:cNvPr id="471" name="Google Shape;471;p31"/>
          <p:cNvGrpSpPr/>
          <p:nvPr/>
        </p:nvGrpSpPr>
        <p:grpSpPr>
          <a:xfrm>
            <a:off x="382075" y="1093925"/>
            <a:ext cx="4911000" cy="1484400"/>
            <a:chOff x="229675" y="1017725"/>
            <a:chExt cx="4911000" cy="1484400"/>
          </a:xfrm>
        </p:grpSpPr>
        <p:sp>
          <p:nvSpPr>
            <p:cNvPr id="472" name="Google Shape;472;p31"/>
            <p:cNvSpPr txBox="1"/>
            <p:nvPr/>
          </p:nvSpPr>
          <p:spPr>
            <a:xfrm>
              <a:off x="229675" y="1017725"/>
              <a:ext cx="4911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2E4FF"/>
                  </a:highlight>
                  <a:latin typeface="DM Sans"/>
                  <a:ea typeface="DM Sans"/>
                  <a:cs typeface="DM Sans"/>
                  <a:sym typeface="DM Sans"/>
                </a:rPr>
                <a:t>Utilized Marvel to simulate an interactive prototype </a:t>
              </a:r>
              <a:endParaRPr sz="2000">
                <a:highlight>
                  <a:srgbClr val="F2E4FF"/>
                </a:highlight>
                <a:latin typeface="DM Sans"/>
                <a:ea typeface="DM Sans"/>
                <a:cs typeface="DM Sans"/>
                <a:sym typeface="DM Sans"/>
              </a:endParaRPr>
            </a:p>
          </p:txBody>
        </p:sp>
        <p:sp>
          <p:nvSpPr>
            <p:cNvPr id="473" name="Google Shape;473;p31"/>
            <p:cNvSpPr txBox="1"/>
            <p:nvPr/>
          </p:nvSpPr>
          <p:spPr>
            <a:xfrm>
              <a:off x="229675" y="1721825"/>
              <a:ext cx="46629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latin typeface="DM Sans"/>
                  <a:ea typeface="DM Sans"/>
                  <a:cs typeface="DM Sans"/>
                  <a:sym typeface="DM Sans"/>
                </a:rPr>
                <a:t>Users were tested using a mobile interface with clickable icons and various animations</a:t>
              </a:r>
              <a:endParaRPr sz="1500">
                <a:solidFill>
                  <a:srgbClr val="666666"/>
                </a:solidFill>
                <a:latin typeface="DM Sans"/>
                <a:ea typeface="DM Sans"/>
                <a:cs typeface="DM Sans"/>
                <a:sym typeface="DM Sans"/>
              </a:endParaRPr>
            </a:p>
          </p:txBody>
        </p:sp>
      </p:grpSp>
      <p:grpSp>
        <p:nvGrpSpPr>
          <p:cNvPr id="474" name="Google Shape;474;p31"/>
          <p:cNvGrpSpPr/>
          <p:nvPr/>
        </p:nvGrpSpPr>
        <p:grpSpPr>
          <a:xfrm>
            <a:off x="382075" y="2336100"/>
            <a:ext cx="4911000" cy="1477175"/>
            <a:chOff x="229675" y="907025"/>
            <a:chExt cx="4911000" cy="1477175"/>
          </a:xfrm>
        </p:grpSpPr>
        <p:sp>
          <p:nvSpPr>
            <p:cNvPr id="475" name="Google Shape;475;p31"/>
            <p:cNvSpPr txBox="1"/>
            <p:nvPr/>
          </p:nvSpPr>
          <p:spPr>
            <a:xfrm>
              <a:off x="229675" y="907025"/>
              <a:ext cx="4911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2E4FF"/>
                  </a:highlight>
                  <a:latin typeface="DM Sans"/>
                  <a:ea typeface="DM Sans"/>
                  <a:cs typeface="DM Sans"/>
                  <a:sym typeface="DM Sans"/>
                </a:rPr>
                <a:t>Encouraged thinking out loud and emotions during interview </a:t>
              </a:r>
              <a:endParaRPr sz="2000">
                <a:highlight>
                  <a:srgbClr val="F2E4FF"/>
                </a:highlight>
                <a:latin typeface="DM Sans"/>
                <a:ea typeface="DM Sans"/>
                <a:cs typeface="DM Sans"/>
                <a:sym typeface="DM Sans"/>
              </a:endParaRPr>
            </a:p>
          </p:txBody>
        </p:sp>
        <p:sp>
          <p:nvSpPr>
            <p:cNvPr id="476" name="Google Shape;476;p31"/>
            <p:cNvSpPr txBox="1"/>
            <p:nvPr/>
          </p:nvSpPr>
          <p:spPr>
            <a:xfrm>
              <a:off x="229675" y="1603900"/>
              <a:ext cx="49110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latin typeface="DM Sans"/>
                  <a:ea typeface="DM Sans"/>
                  <a:cs typeface="DM Sans"/>
                  <a:sym typeface="DM Sans"/>
                </a:rPr>
                <a:t>Made note of what users said and how they acted e.g. facial expressions, nonverbal language, fluidity of moving through the tasks</a:t>
              </a:r>
              <a:endParaRPr sz="1300">
                <a:solidFill>
                  <a:srgbClr val="666666"/>
                </a:solidFill>
                <a:latin typeface="DM Sans"/>
                <a:ea typeface="DM Sans"/>
                <a:cs typeface="DM Sans"/>
                <a:sym typeface="DM Sans"/>
              </a:endParaRPr>
            </a:p>
            <a:p>
              <a:pPr indent="0" lvl="0" marL="0" rtl="0" algn="l">
                <a:spcBef>
                  <a:spcPts val="0"/>
                </a:spcBef>
                <a:spcAft>
                  <a:spcPts val="0"/>
                </a:spcAft>
                <a:buNone/>
              </a:pPr>
              <a:r>
                <a:t/>
              </a:r>
              <a:endParaRPr sz="1500">
                <a:solidFill>
                  <a:srgbClr val="666666"/>
                </a:solidFill>
              </a:endParaRPr>
            </a:p>
          </p:txBody>
        </p:sp>
      </p:grpSp>
      <p:sp>
        <p:nvSpPr>
          <p:cNvPr id="477" name="Google Shape;477;p31"/>
          <p:cNvSpPr txBox="1"/>
          <p:nvPr/>
        </p:nvSpPr>
        <p:spPr>
          <a:xfrm>
            <a:off x="382075" y="3830025"/>
            <a:ext cx="4911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2E4FF"/>
                </a:highlight>
                <a:latin typeface="DM Sans"/>
                <a:ea typeface="DM Sans"/>
                <a:cs typeface="DM Sans"/>
                <a:sym typeface="DM Sans"/>
              </a:rPr>
              <a:t>Debrief session after every task</a:t>
            </a:r>
            <a:endParaRPr sz="2000">
              <a:highlight>
                <a:srgbClr val="F2E4FF"/>
              </a:highlight>
              <a:latin typeface="DM Sans"/>
              <a:ea typeface="DM Sans"/>
              <a:cs typeface="DM Sans"/>
              <a:sym typeface="DM Sans"/>
            </a:endParaRPr>
          </a:p>
        </p:txBody>
      </p:sp>
      <p:sp>
        <p:nvSpPr>
          <p:cNvPr id="478" name="Google Shape;478;p31"/>
          <p:cNvSpPr txBox="1"/>
          <p:nvPr/>
        </p:nvSpPr>
        <p:spPr>
          <a:xfrm>
            <a:off x="382075" y="4161400"/>
            <a:ext cx="49110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latin typeface="DM Sans"/>
                <a:ea typeface="DM Sans"/>
                <a:cs typeface="DM Sans"/>
                <a:sym typeface="DM Sans"/>
              </a:rPr>
              <a:t>Ability to gain information based off of fresh thoughts and experiences from the participant</a:t>
            </a:r>
            <a:endParaRPr sz="1500">
              <a:solidFill>
                <a:srgbClr val="666666"/>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9" name="Google Shape;69;p14"/>
          <p:cNvSpPr txBox="1"/>
          <p:nvPr/>
        </p:nvSpPr>
        <p:spPr>
          <a:xfrm>
            <a:off x="889650" y="3194225"/>
            <a:ext cx="6816300" cy="7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n" sz="1800">
                <a:solidFill>
                  <a:srgbClr val="3C78D8"/>
                </a:solidFill>
                <a:latin typeface="Work Sans"/>
                <a:ea typeface="Work Sans"/>
                <a:cs typeface="Work Sans"/>
                <a:sym typeface="Work Sans"/>
              </a:rPr>
              <a:t>How can we </a:t>
            </a:r>
            <a:r>
              <a:rPr b="1" lang="en" sz="1800">
                <a:latin typeface="Work Sans"/>
                <a:ea typeface="Work Sans"/>
                <a:cs typeface="Work Sans"/>
                <a:sym typeface="Work Sans"/>
              </a:rPr>
              <a:t>make</a:t>
            </a:r>
            <a:r>
              <a:rPr b="1" lang="en" sz="1800">
                <a:latin typeface="Work Sans"/>
                <a:ea typeface="Work Sans"/>
                <a:cs typeface="Work Sans"/>
                <a:sym typeface="Work Sans"/>
              </a:rPr>
              <a:t> networking feel organic and genuine for music lovers?</a:t>
            </a:r>
            <a:r>
              <a:rPr lang="en" sz="1800">
                <a:latin typeface="Work Sans Regular"/>
                <a:ea typeface="Work Sans Regular"/>
                <a:cs typeface="Work Sans Regular"/>
                <a:sym typeface="Work Sans Regular"/>
              </a:rPr>
              <a:t> </a:t>
            </a:r>
            <a:endParaRPr sz="1800">
              <a:latin typeface="Work Sans Regular"/>
              <a:ea typeface="Work Sans Regular"/>
              <a:cs typeface="Work Sans Regular"/>
              <a:sym typeface="Work Sans Regular"/>
            </a:endParaRPr>
          </a:p>
        </p:txBody>
      </p:sp>
      <p:pic>
        <p:nvPicPr>
          <p:cNvPr id="70" name="Google Shape;70;p14"/>
          <p:cNvPicPr preferRelativeResize="0"/>
          <p:nvPr/>
        </p:nvPicPr>
        <p:blipFill>
          <a:blip r:embed="rId4">
            <a:alphaModFix/>
          </a:blip>
          <a:stretch>
            <a:fillRect/>
          </a:stretch>
        </p:blipFill>
        <p:spPr>
          <a:xfrm>
            <a:off x="608563" y="1999875"/>
            <a:ext cx="626650" cy="626650"/>
          </a:xfrm>
          <a:prstGeom prst="rect">
            <a:avLst/>
          </a:prstGeom>
          <a:noFill/>
          <a:ln>
            <a:noFill/>
          </a:ln>
        </p:spPr>
      </p:pic>
      <p:sp>
        <p:nvSpPr>
          <p:cNvPr id="71" name="Google Shape;71;p14"/>
          <p:cNvSpPr/>
          <p:nvPr/>
        </p:nvSpPr>
        <p:spPr>
          <a:xfrm>
            <a:off x="606438" y="1997763"/>
            <a:ext cx="630900" cy="630900"/>
          </a:xfrm>
          <a:prstGeom prst="ellipse">
            <a:avLst/>
          </a:prstGeom>
          <a:solidFill>
            <a:srgbClr val="FFFFFF">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4"/>
          <p:cNvPicPr preferRelativeResize="0"/>
          <p:nvPr/>
        </p:nvPicPr>
        <p:blipFill>
          <a:blip r:embed="rId5">
            <a:alphaModFix/>
          </a:blip>
          <a:stretch>
            <a:fillRect/>
          </a:stretch>
        </p:blipFill>
        <p:spPr>
          <a:xfrm>
            <a:off x="606450" y="821325"/>
            <a:ext cx="626650" cy="626650"/>
          </a:xfrm>
          <a:prstGeom prst="rect">
            <a:avLst/>
          </a:prstGeom>
          <a:noFill/>
          <a:ln>
            <a:noFill/>
          </a:ln>
        </p:spPr>
      </p:pic>
      <p:sp>
        <p:nvSpPr>
          <p:cNvPr id="73" name="Google Shape;73;p14"/>
          <p:cNvSpPr txBox="1"/>
          <p:nvPr/>
        </p:nvSpPr>
        <p:spPr>
          <a:xfrm>
            <a:off x="871500" y="2141825"/>
            <a:ext cx="82725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800">
                <a:solidFill>
                  <a:srgbClr val="000000"/>
                </a:solidFill>
                <a:latin typeface="Work Sans"/>
                <a:ea typeface="Work Sans"/>
                <a:cs typeface="Work Sans"/>
                <a:sym typeface="Work Sans"/>
              </a:rPr>
              <a:t>But networking for small creators is either awkward or sparse.</a:t>
            </a:r>
            <a:endParaRPr sz="1800"/>
          </a:p>
        </p:txBody>
      </p:sp>
      <p:sp>
        <p:nvSpPr>
          <p:cNvPr id="74" name="Google Shape;74;p14"/>
          <p:cNvSpPr txBox="1"/>
          <p:nvPr/>
        </p:nvSpPr>
        <p:spPr>
          <a:xfrm>
            <a:off x="889650" y="963275"/>
            <a:ext cx="69450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800">
                <a:solidFill>
                  <a:srgbClr val="000000"/>
                </a:solidFill>
                <a:latin typeface="Work Sans"/>
                <a:ea typeface="Work Sans"/>
                <a:cs typeface="Work Sans"/>
                <a:sym typeface="Work Sans"/>
              </a:rPr>
              <a:t>Growth in the music industry revolves around networking.</a:t>
            </a:r>
            <a:endParaRPr sz="1800">
              <a:solidFill>
                <a:srgbClr val="000000"/>
              </a:solidFill>
              <a:latin typeface="Work Sans Regular"/>
              <a:ea typeface="Work Sans Regular"/>
              <a:cs typeface="Work Sans Regular"/>
              <a:sym typeface="Work Sans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p32"/>
          <p:cNvSpPr txBox="1"/>
          <p:nvPr>
            <p:ph type="title"/>
          </p:nvPr>
        </p:nvSpPr>
        <p:spPr>
          <a:xfrm>
            <a:off x="3811325" y="2315875"/>
            <a:ext cx="214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020">
                <a:solidFill>
                  <a:srgbClr val="FFFFFF"/>
                </a:solidFill>
              </a:rPr>
              <a:t>Results</a:t>
            </a:r>
            <a:endParaRPr b="1" sz="4020">
              <a:solidFill>
                <a:srgbClr val="FFFFFF"/>
              </a:solidFill>
            </a:endParaRPr>
          </a:p>
        </p:txBody>
      </p:sp>
      <p:grpSp>
        <p:nvGrpSpPr>
          <p:cNvPr id="484" name="Google Shape;484;p32"/>
          <p:cNvGrpSpPr/>
          <p:nvPr/>
        </p:nvGrpSpPr>
        <p:grpSpPr>
          <a:xfrm>
            <a:off x="3190673" y="2315967"/>
            <a:ext cx="620689" cy="650590"/>
            <a:chOff x="611175" y="2326900"/>
            <a:chExt cx="362700" cy="389575"/>
          </a:xfrm>
        </p:grpSpPr>
        <p:sp>
          <p:nvSpPr>
            <p:cNvPr id="485" name="Google Shape;485;p32"/>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33"/>
          <p:cNvPicPr preferRelativeResize="0"/>
          <p:nvPr/>
        </p:nvPicPr>
        <p:blipFill>
          <a:blip r:embed="rId3">
            <a:alphaModFix/>
          </a:blip>
          <a:stretch>
            <a:fillRect/>
          </a:stretch>
        </p:blipFill>
        <p:spPr>
          <a:xfrm>
            <a:off x="0" y="-8"/>
            <a:ext cx="9144000" cy="5143495"/>
          </a:xfrm>
          <a:prstGeom prst="rect">
            <a:avLst/>
          </a:prstGeom>
          <a:noFill/>
          <a:ln>
            <a:noFill/>
          </a:ln>
        </p:spPr>
      </p:pic>
      <p:sp>
        <p:nvSpPr>
          <p:cNvPr id="494" name="Google Shape;494;p33"/>
          <p:cNvSpPr txBox="1"/>
          <p:nvPr>
            <p:ph type="title"/>
          </p:nvPr>
        </p:nvSpPr>
        <p:spPr>
          <a:xfrm>
            <a:off x="382075" y="3553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DM Sans"/>
                <a:ea typeface="DM Sans"/>
                <a:cs typeface="DM Sans"/>
                <a:sym typeface="DM Sans"/>
              </a:rPr>
              <a:t>Successes</a:t>
            </a:r>
            <a:endParaRPr sz="1800">
              <a:latin typeface="DM Sans"/>
              <a:ea typeface="DM Sans"/>
              <a:cs typeface="DM Sans"/>
              <a:sym typeface="DM Sans"/>
            </a:endParaRPr>
          </a:p>
        </p:txBody>
      </p:sp>
      <p:sp>
        <p:nvSpPr>
          <p:cNvPr id="495" name="Google Shape;495;p33"/>
          <p:cNvSpPr txBox="1"/>
          <p:nvPr/>
        </p:nvSpPr>
        <p:spPr>
          <a:xfrm>
            <a:off x="534475" y="1080475"/>
            <a:ext cx="48294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2E4FF"/>
                </a:highlight>
                <a:latin typeface="DM Sans"/>
                <a:ea typeface="DM Sans"/>
                <a:cs typeface="DM Sans"/>
                <a:sym typeface="DM Sans"/>
              </a:rPr>
              <a:t>Participants were extremely excited by the novel idea, and all agreed they would use the app</a:t>
            </a:r>
            <a:endParaRPr sz="2000">
              <a:highlight>
                <a:srgbClr val="F2E4FF"/>
              </a:highlight>
              <a:latin typeface="DM Sans"/>
              <a:ea typeface="DM Sans"/>
              <a:cs typeface="DM Sans"/>
              <a:sym typeface="DM Sans"/>
            </a:endParaRPr>
          </a:p>
        </p:txBody>
      </p:sp>
      <p:sp>
        <p:nvSpPr>
          <p:cNvPr id="496" name="Google Shape;496;p33"/>
          <p:cNvSpPr txBox="1"/>
          <p:nvPr/>
        </p:nvSpPr>
        <p:spPr>
          <a:xfrm>
            <a:off x="534475" y="2179375"/>
            <a:ext cx="4662900" cy="16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DM Sans"/>
                <a:ea typeface="DM Sans"/>
                <a:cs typeface="DM Sans"/>
                <a:sym typeface="DM Sans"/>
              </a:rPr>
              <a:t>“This is cool and very cute”</a:t>
            </a:r>
            <a:endParaRPr sz="1800">
              <a:solidFill>
                <a:srgbClr val="666666"/>
              </a:solidFill>
              <a:latin typeface="DM Sans"/>
              <a:ea typeface="DM Sans"/>
              <a:cs typeface="DM Sans"/>
              <a:sym typeface="DM Sans"/>
            </a:endParaRPr>
          </a:p>
          <a:p>
            <a:pPr indent="0" lvl="0" marL="0" rtl="0" algn="l">
              <a:spcBef>
                <a:spcPts val="0"/>
              </a:spcBef>
              <a:spcAft>
                <a:spcPts val="0"/>
              </a:spcAft>
              <a:buNone/>
            </a:pPr>
            <a:r>
              <a:t/>
            </a:r>
            <a:endParaRPr sz="1800">
              <a:solidFill>
                <a:srgbClr val="666666"/>
              </a:solidFill>
              <a:latin typeface="DM Sans"/>
              <a:ea typeface="DM Sans"/>
              <a:cs typeface="DM Sans"/>
              <a:sym typeface="DM Sans"/>
            </a:endParaRPr>
          </a:p>
          <a:p>
            <a:pPr indent="0" lvl="0" marL="0" rtl="0" algn="l">
              <a:spcBef>
                <a:spcPts val="0"/>
              </a:spcBef>
              <a:spcAft>
                <a:spcPts val="0"/>
              </a:spcAft>
              <a:buNone/>
            </a:pPr>
            <a:r>
              <a:rPr lang="en" sz="1800">
                <a:solidFill>
                  <a:srgbClr val="666666"/>
                </a:solidFill>
                <a:latin typeface="DM Sans"/>
                <a:ea typeface="DM Sans"/>
                <a:cs typeface="DM Sans"/>
                <a:sym typeface="DM Sans"/>
              </a:rPr>
              <a:t>“It was pretty intuitive like Instagram and other social media sharing platforms”</a:t>
            </a:r>
            <a:endParaRPr sz="1800">
              <a:solidFill>
                <a:srgbClr val="666666"/>
              </a:solidFill>
              <a:latin typeface="DM Sans"/>
              <a:ea typeface="DM Sans"/>
              <a:cs typeface="DM Sans"/>
              <a:sym typeface="DM Sans"/>
            </a:endParaRPr>
          </a:p>
        </p:txBody>
      </p:sp>
      <p:sp>
        <p:nvSpPr>
          <p:cNvPr id="497" name="Google Shape;497;p33"/>
          <p:cNvSpPr txBox="1"/>
          <p:nvPr/>
        </p:nvSpPr>
        <p:spPr>
          <a:xfrm>
            <a:off x="534475" y="3840775"/>
            <a:ext cx="4829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2E4FF"/>
                </a:highlight>
                <a:latin typeface="DM Sans"/>
                <a:ea typeface="DM Sans"/>
                <a:cs typeface="DM Sans"/>
                <a:sym typeface="DM Sans"/>
              </a:rPr>
              <a:t>All thoroughly enjoyed the design and the unique approach to networking</a:t>
            </a:r>
            <a:endParaRPr sz="2000">
              <a:highlight>
                <a:srgbClr val="F2E4FF"/>
              </a:highlight>
              <a:latin typeface="DM Sans"/>
              <a:ea typeface="DM Sans"/>
              <a:cs typeface="DM Sans"/>
              <a:sym typeface="DM Sans"/>
            </a:endParaRPr>
          </a:p>
        </p:txBody>
      </p:sp>
      <p:grpSp>
        <p:nvGrpSpPr>
          <p:cNvPr id="498" name="Google Shape;498;p33"/>
          <p:cNvGrpSpPr/>
          <p:nvPr/>
        </p:nvGrpSpPr>
        <p:grpSpPr>
          <a:xfrm>
            <a:off x="2486709" y="355373"/>
            <a:ext cx="570538" cy="572700"/>
            <a:chOff x="5975075" y="2327500"/>
            <a:chExt cx="420100" cy="388350"/>
          </a:xfrm>
        </p:grpSpPr>
        <p:sp>
          <p:nvSpPr>
            <p:cNvPr id="499" name="Google Shape;499;p3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2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DM Sans"/>
                <a:ea typeface="DM Sans"/>
                <a:cs typeface="DM Sans"/>
                <a:sym typeface="DM Sans"/>
              </a:endParaRPr>
            </a:p>
          </p:txBody>
        </p:sp>
        <p:sp>
          <p:nvSpPr>
            <p:cNvPr id="500" name="Google Shape;500;p3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2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DM Sans"/>
                <a:ea typeface="DM Sans"/>
                <a:cs typeface="DM Sans"/>
                <a:sym typeface="DM Sans"/>
              </a:endParaRPr>
            </a:p>
          </p:txBody>
        </p:sp>
      </p:grpSp>
      <p:grpSp>
        <p:nvGrpSpPr>
          <p:cNvPr id="501" name="Google Shape;501;p33"/>
          <p:cNvGrpSpPr/>
          <p:nvPr/>
        </p:nvGrpSpPr>
        <p:grpSpPr>
          <a:xfrm>
            <a:off x="5714952" y="1080475"/>
            <a:ext cx="2910934" cy="3444260"/>
            <a:chOff x="2352886" y="3223710"/>
            <a:chExt cx="689484" cy="684104"/>
          </a:xfrm>
        </p:grpSpPr>
        <p:sp>
          <p:nvSpPr>
            <p:cNvPr id="502" name="Google Shape;502;p33"/>
            <p:cNvSpPr/>
            <p:nvPr/>
          </p:nvSpPr>
          <p:spPr>
            <a:xfrm>
              <a:off x="2671578" y="3223710"/>
              <a:ext cx="322245" cy="427853"/>
            </a:xfrm>
            <a:custGeom>
              <a:rect b="b" l="l" r="r" t="t"/>
              <a:pathLst>
                <a:path extrusionOk="0" h="4278528" w="3222446">
                  <a:moveTo>
                    <a:pt x="1610514" y="4278529"/>
                  </a:moveTo>
                  <a:cubicBezTo>
                    <a:pt x="-1531820" y="230636"/>
                    <a:pt x="741101" y="-1231103"/>
                    <a:pt x="1611443" y="1140390"/>
                  </a:cubicBezTo>
                  <a:cubicBezTo>
                    <a:pt x="2481785" y="-226564"/>
                    <a:pt x="4754705" y="3861287"/>
                    <a:pt x="1610514" y="4278529"/>
                  </a:cubicBezTo>
                  <a:close/>
                </a:path>
              </a:pathLst>
            </a:custGeom>
            <a:solidFill>
              <a:srgbClr val="FFFFFF">
                <a:alpha val="9800"/>
              </a:srgbClr>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03" name="Google Shape;503;p33"/>
            <p:cNvSpPr/>
            <p:nvPr/>
          </p:nvSpPr>
          <p:spPr>
            <a:xfrm>
              <a:off x="2641942" y="3260777"/>
              <a:ext cx="322245" cy="427853"/>
            </a:xfrm>
            <a:custGeom>
              <a:rect b="b" l="l" r="r" t="t"/>
              <a:pathLst>
                <a:path extrusionOk="0" h="4278528" w="3222446">
                  <a:moveTo>
                    <a:pt x="1610514" y="4278529"/>
                  </a:moveTo>
                  <a:cubicBezTo>
                    <a:pt x="-1531820" y="230636"/>
                    <a:pt x="741101" y="-1231103"/>
                    <a:pt x="1611443" y="1140389"/>
                  </a:cubicBezTo>
                  <a:cubicBezTo>
                    <a:pt x="2481785" y="-226564"/>
                    <a:pt x="4754705" y="3861287"/>
                    <a:pt x="1610514" y="4278529"/>
                  </a:cubicBezTo>
                  <a:close/>
                </a:path>
              </a:pathLst>
            </a:custGeom>
            <a:gradFill>
              <a:gsLst>
                <a:gs pos="0">
                  <a:srgbClr val="FFFFFF">
                    <a:alpha val="49803"/>
                    <a:alpha val="29800"/>
                  </a:srgbClr>
                </a:gs>
                <a:gs pos="100000">
                  <a:srgbClr val="FFFFFF">
                    <a:alpha val="0"/>
                    <a:alpha val="29800"/>
                  </a:srgbClr>
                </a:gs>
              </a:gsLst>
              <a:lin ang="6600474" scaled="0"/>
            </a:gra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04" name="Google Shape;504;p33"/>
            <p:cNvSpPr/>
            <p:nvPr/>
          </p:nvSpPr>
          <p:spPr>
            <a:xfrm>
              <a:off x="2404193" y="3508860"/>
              <a:ext cx="77653" cy="105892"/>
            </a:xfrm>
            <a:custGeom>
              <a:rect b="b" l="l" r="r" t="t"/>
              <a:pathLst>
                <a:path extrusionOk="0" h="1058917" w="776527">
                  <a:moveTo>
                    <a:pt x="388264" y="14002"/>
                  </a:moveTo>
                  <a:cubicBezTo>
                    <a:pt x="443995" y="45597"/>
                    <a:pt x="488580" y="123656"/>
                    <a:pt x="488580" y="187775"/>
                  </a:cubicBezTo>
                  <a:lnTo>
                    <a:pt x="488580" y="471202"/>
                  </a:lnTo>
                  <a:lnTo>
                    <a:pt x="676210" y="578997"/>
                  </a:lnTo>
                  <a:cubicBezTo>
                    <a:pt x="731942" y="610593"/>
                    <a:pt x="776527" y="688651"/>
                    <a:pt x="776527" y="752770"/>
                  </a:cubicBezTo>
                  <a:cubicBezTo>
                    <a:pt x="776527" y="816890"/>
                    <a:pt x="731942" y="842910"/>
                    <a:pt x="676210" y="811315"/>
                  </a:cubicBezTo>
                  <a:lnTo>
                    <a:pt x="488580" y="703519"/>
                  </a:lnTo>
                  <a:lnTo>
                    <a:pt x="488580" y="986946"/>
                  </a:lnTo>
                  <a:cubicBezTo>
                    <a:pt x="488580" y="1051066"/>
                    <a:pt x="443995" y="1077085"/>
                    <a:pt x="388264" y="1045490"/>
                  </a:cubicBezTo>
                  <a:cubicBezTo>
                    <a:pt x="332532" y="1013895"/>
                    <a:pt x="287947" y="935836"/>
                    <a:pt x="287947" y="871717"/>
                  </a:cubicBezTo>
                  <a:lnTo>
                    <a:pt x="287947" y="588290"/>
                  </a:lnTo>
                  <a:lnTo>
                    <a:pt x="100317" y="480495"/>
                  </a:lnTo>
                  <a:cubicBezTo>
                    <a:pt x="44585" y="448900"/>
                    <a:pt x="0" y="370841"/>
                    <a:pt x="0" y="306722"/>
                  </a:cubicBezTo>
                  <a:cubicBezTo>
                    <a:pt x="0" y="242602"/>
                    <a:pt x="44585" y="216583"/>
                    <a:pt x="100317" y="248178"/>
                  </a:cubicBezTo>
                  <a:lnTo>
                    <a:pt x="287947" y="355973"/>
                  </a:lnTo>
                  <a:lnTo>
                    <a:pt x="287947" y="72546"/>
                  </a:lnTo>
                  <a:cubicBezTo>
                    <a:pt x="287947" y="7497"/>
                    <a:pt x="332532" y="-18522"/>
                    <a:pt x="388264" y="14002"/>
                  </a:cubicBezTo>
                  <a:close/>
                </a:path>
              </a:pathLst>
            </a:custGeom>
            <a:gradFill>
              <a:gsLst>
                <a:gs pos="0">
                  <a:srgbClr val="FFFFFF">
                    <a:alpha val="29803"/>
                    <a:alpha val="29800"/>
                  </a:srgbClr>
                </a:gs>
                <a:gs pos="100000">
                  <a:srgbClr val="FFFFFF">
                    <a:alpha val="0"/>
                    <a:alpha val="29800"/>
                  </a:srgbClr>
                </a:gs>
              </a:gsLst>
              <a:lin ang="5400700" scaled="0"/>
            </a:gra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05" name="Google Shape;505;p33"/>
            <p:cNvSpPr/>
            <p:nvPr/>
          </p:nvSpPr>
          <p:spPr>
            <a:xfrm>
              <a:off x="2519217" y="3480695"/>
              <a:ext cx="173604" cy="422074"/>
            </a:xfrm>
            <a:custGeom>
              <a:rect b="b" l="l" r="r" t="t"/>
              <a:pathLst>
                <a:path extrusionOk="0" h="4220736" w="1736039">
                  <a:moveTo>
                    <a:pt x="0" y="0"/>
                  </a:moveTo>
                  <a:lnTo>
                    <a:pt x="1736039" y="1002680"/>
                  </a:lnTo>
                  <a:lnTo>
                    <a:pt x="1736039" y="4220737"/>
                  </a:lnTo>
                  <a:lnTo>
                    <a:pt x="0" y="3217127"/>
                  </a:lnTo>
                  <a:lnTo>
                    <a:pt x="0" y="0"/>
                  </a:lnTo>
                  <a:lnTo>
                    <a:pt x="0" y="0"/>
                  </a:lnTo>
                  <a:close/>
                </a:path>
              </a:pathLst>
            </a:custGeom>
            <a:gradFill>
              <a:gsLst>
                <a:gs pos="0">
                  <a:srgbClr val="FFFFFF">
                    <a:alpha val="29803"/>
                    <a:alpha val="29800"/>
                  </a:srgbClr>
                </a:gs>
                <a:gs pos="100000">
                  <a:srgbClr val="FFFFFF">
                    <a:alpha val="0"/>
                    <a:alpha val="29800"/>
                  </a:srgbClr>
                </a:gs>
              </a:gsLst>
              <a:lin ang="5400700" scaled="0"/>
            </a:gra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06" name="Google Shape;506;p33"/>
            <p:cNvSpPr/>
            <p:nvPr/>
          </p:nvSpPr>
          <p:spPr>
            <a:xfrm>
              <a:off x="2536258" y="3671128"/>
              <a:ext cx="139422" cy="93113"/>
            </a:xfrm>
            <a:custGeom>
              <a:rect b="b" l="l" r="r" t="t"/>
              <a:pathLst>
                <a:path extrusionOk="0" h="931126" w="1394218">
                  <a:moveTo>
                    <a:pt x="0" y="0"/>
                  </a:moveTo>
                  <a:lnTo>
                    <a:pt x="1394219" y="804746"/>
                  </a:lnTo>
                  <a:lnTo>
                    <a:pt x="1394219" y="931127"/>
                  </a:lnTo>
                  <a:lnTo>
                    <a:pt x="0" y="126381"/>
                  </a:lnTo>
                  <a:lnTo>
                    <a:pt x="0" y="0"/>
                  </a:lnTo>
                  <a:close/>
                </a:path>
              </a:pathLst>
            </a:custGeom>
            <a:solidFill>
              <a:srgbClr val="FFFFFF">
                <a:alpha val="29800"/>
              </a:srgbClr>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07" name="Google Shape;507;p33"/>
            <p:cNvSpPr/>
            <p:nvPr/>
          </p:nvSpPr>
          <p:spPr>
            <a:xfrm>
              <a:off x="2545983" y="3701060"/>
              <a:ext cx="119916" cy="81868"/>
            </a:xfrm>
            <a:custGeom>
              <a:rect b="b" l="l" r="r" t="t"/>
              <a:pathLst>
                <a:path extrusionOk="0" h="818685" w="1199158">
                  <a:moveTo>
                    <a:pt x="0" y="0"/>
                  </a:moveTo>
                  <a:lnTo>
                    <a:pt x="1199158" y="692305"/>
                  </a:lnTo>
                  <a:lnTo>
                    <a:pt x="1199158" y="818686"/>
                  </a:lnTo>
                  <a:lnTo>
                    <a:pt x="0" y="126381"/>
                  </a:lnTo>
                  <a:lnTo>
                    <a:pt x="0" y="0"/>
                  </a:lnTo>
                  <a:close/>
                </a:path>
              </a:pathLst>
            </a:custGeom>
            <a:solidFill>
              <a:srgbClr val="FFFFFF">
                <a:alpha val="29800"/>
              </a:srgbClr>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08" name="Google Shape;508;p33"/>
            <p:cNvSpPr/>
            <p:nvPr/>
          </p:nvSpPr>
          <p:spPr>
            <a:xfrm>
              <a:off x="2476060" y="3691978"/>
              <a:ext cx="120752" cy="105751"/>
            </a:xfrm>
            <a:custGeom>
              <a:rect b="b" l="l" r="r" t="t"/>
              <a:pathLst>
                <a:path extrusionOk="0" h="1057507" w="1207518">
                  <a:moveTo>
                    <a:pt x="1207518" y="697880"/>
                  </a:moveTo>
                  <a:lnTo>
                    <a:pt x="0" y="0"/>
                  </a:lnTo>
                  <a:lnTo>
                    <a:pt x="0" y="359627"/>
                  </a:lnTo>
                  <a:lnTo>
                    <a:pt x="1207518" y="1057507"/>
                  </a:lnTo>
                  <a:lnTo>
                    <a:pt x="1207518" y="697880"/>
                  </a:lnTo>
                  <a:close/>
                </a:path>
              </a:pathLst>
            </a:custGeom>
            <a:gradFill>
              <a:gsLst>
                <a:gs pos="0">
                  <a:srgbClr val="FF9E44"/>
                </a:gs>
                <a:gs pos="100000">
                  <a:srgbClr val="FF4093"/>
                </a:gs>
              </a:gsLst>
              <a:lin ang="0" scaled="0"/>
            </a:gra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09" name="Google Shape;509;p33"/>
            <p:cNvSpPr/>
            <p:nvPr/>
          </p:nvSpPr>
          <p:spPr>
            <a:xfrm>
              <a:off x="2585250" y="3564606"/>
              <a:ext cx="40313" cy="61146"/>
            </a:xfrm>
            <a:custGeom>
              <a:rect b="b" l="l" r="r" t="t"/>
              <a:pathLst>
                <a:path extrusionOk="0" h="611464" w="403125">
                  <a:moveTo>
                    <a:pt x="403125" y="423285"/>
                  </a:moveTo>
                  <a:cubicBezTo>
                    <a:pt x="403125" y="579402"/>
                    <a:pt x="313026" y="652814"/>
                    <a:pt x="201563" y="587765"/>
                  </a:cubicBezTo>
                  <a:cubicBezTo>
                    <a:pt x="90100" y="522716"/>
                    <a:pt x="0" y="344297"/>
                    <a:pt x="0" y="188180"/>
                  </a:cubicBezTo>
                  <a:cubicBezTo>
                    <a:pt x="0" y="32063"/>
                    <a:pt x="90100" y="-41350"/>
                    <a:pt x="201563" y="23699"/>
                  </a:cubicBezTo>
                  <a:cubicBezTo>
                    <a:pt x="313026" y="88748"/>
                    <a:pt x="403125" y="267167"/>
                    <a:pt x="403125" y="423285"/>
                  </a:cubicBezTo>
                  <a:close/>
                </a:path>
              </a:pathLst>
            </a:custGeom>
            <a:solidFill>
              <a:srgbClr val="FF4093"/>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0" name="Google Shape;510;p33"/>
            <p:cNvSpPr/>
            <p:nvPr/>
          </p:nvSpPr>
          <p:spPr>
            <a:xfrm>
              <a:off x="2570014" y="3631536"/>
              <a:ext cx="70782" cy="72390"/>
            </a:xfrm>
            <a:custGeom>
              <a:rect b="b" l="l" r="r" t="t"/>
              <a:pathLst>
                <a:path extrusionOk="0" h="723905" w="707821">
                  <a:moveTo>
                    <a:pt x="354375" y="42050"/>
                  </a:moveTo>
                  <a:cubicBezTo>
                    <a:pt x="175105" y="-62957"/>
                    <a:pt x="27417" y="35545"/>
                    <a:pt x="480" y="261357"/>
                  </a:cubicBezTo>
                  <a:cubicBezTo>
                    <a:pt x="-4165" y="300387"/>
                    <a:pt x="25559" y="352426"/>
                    <a:pt x="61784" y="372870"/>
                  </a:cubicBezTo>
                  <a:lnTo>
                    <a:pt x="646037" y="714840"/>
                  </a:lnTo>
                  <a:cubicBezTo>
                    <a:pt x="682263" y="736213"/>
                    <a:pt x="711987" y="718557"/>
                    <a:pt x="707342" y="674882"/>
                  </a:cubicBezTo>
                  <a:cubicBezTo>
                    <a:pt x="682263" y="417475"/>
                    <a:pt x="533645" y="146128"/>
                    <a:pt x="354375" y="42050"/>
                  </a:cubicBezTo>
                  <a:close/>
                </a:path>
              </a:pathLst>
            </a:custGeom>
            <a:solidFill>
              <a:srgbClr val="FF4093"/>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1" name="Google Shape;511;p33"/>
            <p:cNvSpPr/>
            <p:nvPr/>
          </p:nvSpPr>
          <p:spPr>
            <a:xfrm>
              <a:off x="2735375" y="3604036"/>
              <a:ext cx="276522" cy="303778"/>
            </a:xfrm>
            <a:custGeom>
              <a:rect b="b" l="l" r="r" t="t"/>
              <a:pathLst>
                <a:path extrusionOk="0" h="3037777" w="2765216">
                  <a:moveTo>
                    <a:pt x="2765216" y="1596483"/>
                  </a:moveTo>
                  <a:lnTo>
                    <a:pt x="0" y="0"/>
                  </a:lnTo>
                  <a:lnTo>
                    <a:pt x="0" y="1441295"/>
                  </a:lnTo>
                  <a:lnTo>
                    <a:pt x="2765216" y="3037778"/>
                  </a:lnTo>
                  <a:lnTo>
                    <a:pt x="2765216" y="1596483"/>
                  </a:lnTo>
                  <a:close/>
                </a:path>
              </a:pathLst>
            </a:custGeom>
            <a:gradFill>
              <a:gsLst>
                <a:gs pos="0">
                  <a:srgbClr val="FFFFFF">
                    <a:alpha val="29803"/>
                    <a:alpha val="29800"/>
                  </a:srgbClr>
                </a:gs>
                <a:gs pos="100000">
                  <a:srgbClr val="FFFFFF">
                    <a:alpha val="0"/>
                    <a:alpha val="29800"/>
                  </a:srgbClr>
                </a:gs>
              </a:gsLst>
              <a:lin ang="0" scaled="0"/>
            </a:gra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2" name="Google Shape;512;p33"/>
            <p:cNvSpPr/>
            <p:nvPr/>
          </p:nvSpPr>
          <p:spPr>
            <a:xfrm>
              <a:off x="2824931" y="3706805"/>
              <a:ext cx="79603" cy="58637"/>
            </a:xfrm>
            <a:custGeom>
              <a:rect b="b" l="l" r="r" t="t"/>
              <a:pathLst>
                <a:path extrusionOk="0" h="586368" w="796033">
                  <a:moveTo>
                    <a:pt x="0" y="0"/>
                  </a:moveTo>
                  <a:lnTo>
                    <a:pt x="796033" y="459988"/>
                  </a:lnTo>
                  <a:lnTo>
                    <a:pt x="796033" y="586368"/>
                  </a:lnTo>
                  <a:lnTo>
                    <a:pt x="0" y="126380"/>
                  </a:lnTo>
                  <a:lnTo>
                    <a:pt x="0" y="0"/>
                  </a:lnTo>
                  <a:close/>
                </a:path>
              </a:pathLst>
            </a:custGeom>
            <a:solidFill>
              <a:srgbClr val="FFFFFF">
                <a:alpha val="29800"/>
              </a:srgbClr>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3" name="Google Shape;513;p33"/>
            <p:cNvSpPr/>
            <p:nvPr/>
          </p:nvSpPr>
          <p:spPr>
            <a:xfrm>
              <a:off x="2824931" y="3730991"/>
              <a:ext cx="162458" cy="106401"/>
            </a:xfrm>
            <a:custGeom>
              <a:rect b="b" l="l" r="r" t="t"/>
              <a:pathLst>
                <a:path extrusionOk="0" h="1064012" w="1624576">
                  <a:moveTo>
                    <a:pt x="0" y="0"/>
                  </a:moveTo>
                  <a:lnTo>
                    <a:pt x="1624576" y="937632"/>
                  </a:lnTo>
                  <a:lnTo>
                    <a:pt x="1624576" y="1064012"/>
                  </a:lnTo>
                  <a:lnTo>
                    <a:pt x="0" y="126381"/>
                  </a:lnTo>
                  <a:lnTo>
                    <a:pt x="0" y="0"/>
                  </a:lnTo>
                  <a:close/>
                </a:path>
              </a:pathLst>
            </a:custGeom>
            <a:solidFill>
              <a:srgbClr val="FFFFFF">
                <a:alpha val="29800"/>
              </a:srgbClr>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4" name="Google Shape;514;p33"/>
            <p:cNvSpPr/>
            <p:nvPr/>
          </p:nvSpPr>
          <p:spPr>
            <a:xfrm>
              <a:off x="2921618" y="3738498"/>
              <a:ext cx="120752" cy="105751"/>
            </a:xfrm>
            <a:custGeom>
              <a:rect b="b" l="l" r="r" t="t"/>
              <a:pathLst>
                <a:path extrusionOk="0" h="1057507" w="1207518">
                  <a:moveTo>
                    <a:pt x="1207518" y="697880"/>
                  </a:moveTo>
                  <a:lnTo>
                    <a:pt x="0" y="0"/>
                  </a:lnTo>
                  <a:lnTo>
                    <a:pt x="0" y="359627"/>
                  </a:lnTo>
                  <a:lnTo>
                    <a:pt x="1207518" y="1057507"/>
                  </a:lnTo>
                  <a:lnTo>
                    <a:pt x="1207518" y="697880"/>
                  </a:lnTo>
                  <a:close/>
                </a:path>
              </a:pathLst>
            </a:custGeom>
            <a:solidFill>
              <a:srgbClr val="FF9E44"/>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5" name="Google Shape;515;p33"/>
            <p:cNvSpPr/>
            <p:nvPr/>
          </p:nvSpPr>
          <p:spPr>
            <a:xfrm>
              <a:off x="2758991" y="3668614"/>
              <a:ext cx="41799" cy="62843"/>
            </a:xfrm>
            <a:custGeom>
              <a:rect b="b" l="l" r="r" t="t"/>
              <a:pathLst>
                <a:path extrusionOk="0" h="628427" w="417987">
                  <a:moveTo>
                    <a:pt x="417987" y="435019"/>
                  </a:moveTo>
                  <a:cubicBezTo>
                    <a:pt x="417987" y="594853"/>
                    <a:pt x="324172" y="671053"/>
                    <a:pt x="208994" y="604145"/>
                  </a:cubicBezTo>
                  <a:cubicBezTo>
                    <a:pt x="93815" y="537238"/>
                    <a:pt x="0" y="353243"/>
                    <a:pt x="0" y="193409"/>
                  </a:cubicBezTo>
                  <a:cubicBezTo>
                    <a:pt x="0" y="33575"/>
                    <a:pt x="93815" y="-42625"/>
                    <a:pt x="208994" y="24282"/>
                  </a:cubicBezTo>
                  <a:cubicBezTo>
                    <a:pt x="324172" y="91190"/>
                    <a:pt x="417987" y="275185"/>
                    <a:pt x="417987" y="435019"/>
                  </a:cubicBezTo>
                  <a:close/>
                </a:path>
              </a:pathLst>
            </a:custGeom>
            <a:solidFill>
              <a:srgbClr val="FF9E44"/>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6" name="Google Shape;516;p33"/>
            <p:cNvSpPr/>
            <p:nvPr/>
          </p:nvSpPr>
          <p:spPr>
            <a:xfrm>
              <a:off x="2352886" y="3261165"/>
              <a:ext cx="276522" cy="303778"/>
            </a:xfrm>
            <a:custGeom>
              <a:rect b="b" l="l" r="r" t="t"/>
              <a:pathLst>
                <a:path extrusionOk="0" h="3037778" w="2765216">
                  <a:moveTo>
                    <a:pt x="2765216" y="1596483"/>
                  </a:moveTo>
                  <a:lnTo>
                    <a:pt x="0" y="0"/>
                  </a:lnTo>
                  <a:lnTo>
                    <a:pt x="0" y="1441295"/>
                  </a:lnTo>
                  <a:lnTo>
                    <a:pt x="2765216" y="3037778"/>
                  </a:lnTo>
                  <a:lnTo>
                    <a:pt x="2765216" y="1596483"/>
                  </a:lnTo>
                  <a:close/>
                </a:path>
              </a:pathLst>
            </a:custGeom>
            <a:gradFill>
              <a:gsLst>
                <a:gs pos="0">
                  <a:srgbClr val="FFFFFF">
                    <a:alpha val="29803"/>
                    <a:alpha val="29800"/>
                  </a:srgbClr>
                </a:gs>
                <a:gs pos="100000">
                  <a:srgbClr val="FFFFFF">
                    <a:alpha val="0"/>
                    <a:alpha val="29800"/>
                  </a:srgbClr>
                </a:gs>
              </a:gsLst>
              <a:lin ang="10801400" scaled="0"/>
            </a:gra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7" name="Google Shape;517;p33"/>
            <p:cNvSpPr/>
            <p:nvPr/>
          </p:nvSpPr>
          <p:spPr>
            <a:xfrm>
              <a:off x="2442534" y="3365046"/>
              <a:ext cx="135892" cy="91161"/>
            </a:xfrm>
            <a:custGeom>
              <a:rect b="b" l="l" r="r" t="t"/>
              <a:pathLst>
                <a:path extrusionOk="0" h="911612" w="1358922">
                  <a:moveTo>
                    <a:pt x="0" y="0"/>
                  </a:moveTo>
                  <a:lnTo>
                    <a:pt x="1358922" y="785232"/>
                  </a:lnTo>
                  <a:lnTo>
                    <a:pt x="1358922" y="911612"/>
                  </a:lnTo>
                  <a:lnTo>
                    <a:pt x="0" y="126381"/>
                  </a:lnTo>
                  <a:lnTo>
                    <a:pt x="0" y="0"/>
                  </a:lnTo>
                  <a:close/>
                </a:path>
              </a:pathLst>
            </a:custGeom>
            <a:solidFill>
              <a:srgbClr val="FFFFFF">
                <a:alpha val="29800"/>
              </a:srgbClr>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8" name="Google Shape;518;p33"/>
            <p:cNvSpPr/>
            <p:nvPr/>
          </p:nvSpPr>
          <p:spPr>
            <a:xfrm>
              <a:off x="2442534" y="3389232"/>
              <a:ext cx="162458" cy="106401"/>
            </a:xfrm>
            <a:custGeom>
              <a:rect b="b" l="l" r="r" t="t"/>
              <a:pathLst>
                <a:path extrusionOk="0" h="1064012" w="1624576">
                  <a:moveTo>
                    <a:pt x="0" y="0"/>
                  </a:moveTo>
                  <a:lnTo>
                    <a:pt x="1624576" y="937632"/>
                  </a:lnTo>
                  <a:lnTo>
                    <a:pt x="1624576" y="1064012"/>
                  </a:lnTo>
                  <a:lnTo>
                    <a:pt x="0" y="126380"/>
                  </a:lnTo>
                  <a:lnTo>
                    <a:pt x="0" y="0"/>
                  </a:lnTo>
                  <a:close/>
                </a:path>
              </a:pathLst>
            </a:custGeom>
            <a:solidFill>
              <a:srgbClr val="FFFFFF">
                <a:alpha val="29800"/>
              </a:srgbClr>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519" name="Google Shape;519;p33"/>
            <p:cNvSpPr/>
            <p:nvPr/>
          </p:nvSpPr>
          <p:spPr>
            <a:xfrm>
              <a:off x="2376409" y="3325986"/>
              <a:ext cx="41892" cy="64677"/>
            </a:xfrm>
            <a:custGeom>
              <a:rect b="b" l="l" r="r" t="t"/>
              <a:pathLst>
                <a:path extrusionOk="0" h="646774" w="418915">
                  <a:moveTo>
                    <a:pt x="287018" y="106403"/>
                  </a:moveTo>
                  <a:cubicBezTo>
                    <a:pt x="287018" y="90606"/>
                    <a:pt x="275871" y="72020"/>
                    <a:pt x="262867" y="64586"/>
                  </a:cubicBezTo>
                  <a:lnTo>
                    <a:pt x="156048" y="3254"/>
                  </a:lnTo>
                  <a:cubicBezTo>
                    <a:pt x="143044" y="-4180"/>
                    <a:pt x="131898" y="1396"/>
                    <a:pt x="131898" y="17193"/>
                  </a:cubicBezTo>
                  <a:lnTo>
                    <a:pt x="131898" y="123130"/>
                  </a:lnTo>
                  <a:cubicBezTo>
                    <a:pt x="131898" y="144503"/>
                    <a:pt x="108677" y="158442"/>
                    <a:pt x="90099" y="147291"/>
                  </a:cubicBezTo>
                  <a:lnTo>
                    <a:pt x="24150" y="109191"/>
                  </a:lnTo>
                  <a:cubicBezTo>
                    <a:pt x="11146" y="101757"/>
                    <a:pt x="0" y="107332"/>
                    <a:pt x="0" y="123130"/>
                  </a:cubicBezTo>
                  <a:lnTo>
                    <a:pt x="0" y="282035"/>
                  </a:lnTo>
                  <a:cubicBezTo>
                    <a:pt x="0" y="297832"/>
                    <a:pt x="11146" y="316418"/>
                    <a:pt x="24150" y="323852"/>
                  </a:cubicBezTo>
                  <a:lnTo>
                    <a:pt x="117965" y="377749"/>
                  </a:lnTo>
                  <a:cubicBezTo>
                    <a:pt x="126325" y="382396"/>
                    <a:pt x="131898" y="391688"/>
                    <a:pt x="131898" y="401910"/>
                  </a:cubicBezTo>
                  <a:lnTo>
                    <a:pt x="131898" y="540371"/>
                  </a:lnTo>
                  <a:cubicBezTo>
                    <a:pt x="131898" y="556169"/>
                    <a:pt x="143044" y="574754"/>
                    <a:pt x="156048" y="582188"/>
                  </a:cubicBezTo>
                  <a:lnTo>
                    <a:pt x="262867" y="643520"/>
                  </a:lnTo>
                  <a:cubicBezTo>
                    <a:pt x="275871" y="650954"/>
                    <a:pt x="287018" y="645379"/>
                    <a:pt x="287018" y="629581"/>
                  </a:cubicBezTo>
                  <a:lnTo>
                    <a:pt x="287018" y="523644"/>
                  </a:lnTo>
                  <a:cubicBezTo>
                    <a:pt x="287018" y="502271"/>
                    <a:pt x="310239" y="488332"/>
                    <a:pt x="328816" y="499484"/>
                  </a:cubicBezTo>
                  <a:lnTo>
                    <a:pt x="394766" y="537584"/>
                  </a:lnTo>
                  <a:cubicBezTo>
                    <a:pt x="407770" y="545018"/>
                    <a:pt x="418916" y="539442"/>
                    <a:pt x="418916" y="523644"/>
                  </a:cubicBezTo>
                  <a:lnTo>
                    <a:pt x="418916" y="364740"/>
                  </a:lnTo>
                  <a:cubicBezTo>
                    <a:pt x="418916" y="348942"/>
                    <a:pt x="407770" y="330357"/>
                    <a:pt x="394766" y="322923"/>
                  </a:cubicBezTo>
                  <a:lnTo>
                    <a:pt x="300951" y="269025"/>
                  </a:lnTo>
                  <a:cubicBezTo>
                    <a:pt x="292591" y="264379"/>
                    <a:pt x="287018" y="255086"/>
                    <a:pt x="287018" y="244864"/>
                  </a:cubicBezTo>
                  <a:lnTo>
                    <a:pt x="287018" y="106403"/>
                  </a:lnTo>
                  <a:close/>
                </a:path>
              </a:pathLst>
            </a:custGeom>
            <a:solidFill>
              <a:srgbClr val="FF9E44"/>
            </a:solidFill>
            <a:ln cap="flat" cmpd="sng" w="9525">
              <a:solidFill>
                <a:srgbClr val="D392FF"/>
              </a:solidFill>
              <a:prstDash val="solid"/>
              <a:round/>
              <a:headEnd len="sm" w="sm" type="none"/>
              <a:tailEnd len="sm" w="sm" type="none"/>
            </a:ln>
            <a:effectLst>
              <a:outerShdw blurRad="57150" rotWithShape="0" algn="bl" dir="5400000" dist="19050">
                <a:srgbClr val="F2E4FF"/>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grpSp>
      <p:pic>
        <p:nvPicPr>
          <p:cNvPr id="520" name="Google Shape;520;p33"/>
          <p:cNvPicPr preferRelativeResize="0"/>
          <p:nvPr/>
        </p:nvPicPr>
        <p:blipFill>
          <a:blip r:embed="rId4">
            <a:alphaModFix/>
          </a:blip>
          <a:stretch>
            <a:fillRect/>
          </a:stretch>
        </p:blipFill>
        <p:spPr>
          <a:xfrm>
            <a:off x="5918929" y="352394"/>
            <a:ext cx="2502950" cy="44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01"/>
                                        </p:tgtEl>
                                      </p:cBhvr>
                                    </p:animEffect>
                                    <p:set>
                                      <p:cBhvr>
                                        <p:cTn dur="1" fill="hold">
                                          <p:stCondLst>
                                            <p:cond delay="1000"/>
                                          </p:stCondLst>
                                        </p:cTn>
                                        <p:tgtEl>
                                          <p:spTgt spid="5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34"/>
          <p:cNvPicPr preferRelativeResize="0"/>
          <p:nvPr/>
        </p:nvPicPr>
        <p:blipFill>
          <a:blip r:embed="rId3">
            <a:alphaModFix/>
          </a:blip>
          <a:stretch>
            <a:fillRect/>
          </a:stretch>
        </p:blipFill>
        <p:spPr>
          <a:xfrm>
            <a:off x="0" y="-8"/>
            <a:ext cx="9144000" cy="5143495"/>
          </a:xfrm>
          <a:prstGeom prst="rect">
            <a:avLst/>
          </a:prstGeom>
          <a:noFill/>
          <a:ln>
            <a:noFill/>
          </a:ln>
        </p:spPr>
      </p:pic>
      <p:pic>
        <p:nvPicPr>
          <p:cNvPr id="526" name="Google Shape;526;p34"/>
          <p:cNvPicPr preferRelativeResize="0"/>
          <p:nvPr/>
        </p:nvPicPr>
        <p:blipFill>
          <a:blip r:embed="rId4">
            <a:alphaModFix/>
          </a:blip>
          <a:stretch>
            <a:fillRect/>
          </a:stretch>
        </p:blipFill>
        <p:spPr>
          <a:xfrm>
            <a:off x="4422864" y="345464"/>
            <a:ext cx="1943801" cy="4209417"/>
          </a:xfrm>
          <a:prstGeom prst="rect">
            <a:avLst/>
          </a:prstGeom>
          <a:noFill/>
          <a:ln cap="flat" cmpd="sng" w="19050">
            <a:solidFill>
              <a:schemeClr val="dk2"/>
            </a:solidFill>
            <a:prstDash val="dash"/>
            <a:round/>
            <a:headEnd len="sm" w="sm" type="none"/>
            <a:tailEnd len="sm" w="sm" type="none"/>
          </a:ln>
          <a:effectLst>
            <a:outerShdw blurRad="285750" rotWithShape="0" algn="bl" dir="1860000" dist="85725">
              <a:srgbClr val="000000">
                <a:alpha val="28000"/>
              </a:srgbClr>
            </a:outerShdw>
          </a:effectLst>
        </p:spPr>
      </p:pic>
      <p:sp>
        <p:nvSpPr>
          <p:cNvPr id="527" name="Google Shape;527;p34"/>
          <p:cNvSpPr txBox="1"/>
          <p:nvPr>
            <p:ph type="title"/>
          </p:nvPr>
        </p:nvSpPr>
        <p:spPr>
          <a:xfrm>
            <a:off x="382075" y="427975"/>
            <a:ext cx="35904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DM Sans"/>
                <a:ea typeface="DM Sans"/>
                <a:cs typeface="DM Sans"/>
                <a:sym typeface="DM Sans"/>
              </a:rPr>
              <a:t>Improvement</a:t>
            </a:r>
            <a:endParaRPr sz="1800">
              <a:latin typeface="DM Sans"/>
              <a:ea typeface="DM Sans"/>
              <a:cs typeface="DM Sans"/>
              <a:sym typeface="DM Sans"/>
            </a:endParaRPr>
          </a:p>
        </p:txBody>
      </p:sp>
      <p:sp>
        <p:nvSpPr>
          <p:cNvPr id="528" name="Google Shape;528;p34"/>
          <p:cNvSpPr txBox="1"/>
          <p:nvPr/>
        </p:nvSpPr>
        <p:spPr>
          <a:xfrm>
            <a:off x="534475" y="1152475"/>
            <a:ext cx="3919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2E4FF"/>
                </a:highlight>
                <a:latin typeface="Work Sans"/>
                <a:ea typeface="Work Sans"/>
                <a:cs typeface="Work Sans"/>
                <a:sym typeface="Work Sans"/>
              </a:rPr>
              <a:t>Soundbite evolution screen caused lots of confusion</a:t>
            </a:r>
            <a:endParaRPr sz="2000">
              <a:highlight>
                <a:srgbClr val="F2E4FF"/>
              </a:highlight>
              <a:latin typeface="Work Sans"/>
              <a:ea typeface="Work Sans"/>
              <a:cs typeface="Work Sans"/>
              <a:sym typeface="Work Sans"/>
            </a:endParaRPr>
          </a:p>
        </p:txBody>
      </p:sp>
      <p:sp>
        <p:nvSpPr>
          <p:cNvPr id="529" name="Google Shape;529;p34"/>
          <p:cNvSpPr txBox="1"/>
          <p:nvPr/>
        </p:nvSpPr>
        <p:spPr>
          <a:xfrm>
            <a:off x="443050" y="3152875"/>
            <a:ext cx="3793800" cy="9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666666"/>
                </a:solidFill>
                <a:latin typeface="DM Sans Medium"/>
                <a:ea typeface="DM Sans Medium"/>
                <a:cs typeface="DM Sans Medium"/>
                <a:sym typeface="DM Sans Medium"/>
              </a:rPr>
              <a:t>Users spent an average of </a:t>
            </a:r>
            <a:r>
              <a:rPr b="1" lang="en" sz="1500">
                <a:highlight>
                  <a:srgbClr val="CCCCCC"/>
                </a:highlight>
                <a:latin typeface="DM Sans"/>
                <a:ea typeface="DM Sans"/>
                <a:cs typeface="DM Sans"/>
                <a:sym typeface="DM Sans"/>
              </a:rPr>
              <a:t>32.3 seconds</a:t>
            </a:r>
            <a:r>
              <a:rPr lang="en" sz="1500">
                <a:solidFill>
                  <a:srgbClr val="666666"/>
                </a:solidFill>
                <a:latin typeface="DM Sans Medium"/>
                <a:ea typeface="DM Sans Medium"/>
                <a:cs typeface="DM Sans Medium"/>
                <a:sym typeface="DM Sans Medium"/>
              </a:rPr>
              <a:t> on this page before being able to navigate to the next part of the task</a:t>
            </a:r>
            <a:endParaRPr sz="1500">
              <a:solidFill>
                <a:srgbClr val="666666"/>
              </a:solidFill>
              <a:latin typeface="DM Sans Medium"/>
              <a:ea typeface="DM Sans Medium"/>
              <a:cs typeface="DM Sans Medium"/>
              <a:sym typeface="DM Sans Medium"/>
            </a:endParaRPr>
          </a:p>
          <a:p>
            <a:pPr indent="0" lvl="0" marL="0" rtl="0" algn="ctr">
              <a:spcBef>
                <a:spcPts val="0"/>
              </a:spcBef>
              <a:spcAft>
                <a:spcPts val="0"/>
              </a:spcAft>
              <a:buNone/>
            </a:pPr>
            <a:r>
              <a:t/>
            </a:r>
            <a:endParaRPr sz="1500">
              <a:solidFill>
                <a:srgbClr val="666666"/>
              </a:solidFill>
              <a:latin typeface="DM Sans Medium"/>
              <a:ea typeface="DM Sans Medium"/>
              <a:cs typeface="DM Sans Medium"/>
              <a:sym typeface="DM Sans Medium"/>
            </a:endParaRPr>
          </a:p>
          <a:p>
            <a:pPr indent="0" lvl="0" marL="0" rtl="0" algn="ctr">
              <a:spcBef>
                <a:spcPts val="0"/>
              </a:spcBef>
              <a:spcAft>
                <a:spcPts val="0"/>
              </a:spcAft>
              <a:buNone/>
            </a:pPr>
            <a:r>
              <a:t/>
            </a:r>
            <a:endParaRPr sz="1500">
              <a:solidFill>
                <a:srgbClr val="666666"/>
              </a:solidFill>
              <a:latin typeface="DM Sans Medium"/>
              <a:ea typeface="DM Sans Medium"/>
              <a:cs typeface="DM Sans Medium"/>
              <a:sym typeface="DM Sans Medium"/>
            </a:endParaRPr>
          </a:p>
        </p:txBody>
      </p:sp>
      <p:sp>
        <p:nvSpPr>
          <p:cNvPr id="530" name="Google Shape;530;p34"/>
          <p:cNvSpPr txBox="1"/>
          <p:nvPr/>
        </p:nvSpPr>
        <p:spPr>
          <a:xfrm>
            <a:off x="4422925" y="4633013"/>
            <a:ext cx="19437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666666"/>
                </a:solidFill>
                <a:latin typeface="Work Sans Regular"/>
                <a:ea typeface="Work Sans Regular"/>
                <a:cs typeface="Work Sans Regular"/>
                <a:sym typeface="Work Sans Regular"/>
              </a:rPr>
              <a:t>Soundbite Evolution</a:t>
            </a:r>
            <a:endParaRPr sz="1300">
              <a:solidFill>
                <a:srgbClr val="666666"/>
              </a:solidFill>
              <a:latin typeface="Work Sans Regular"/>
              <a:ea typeface="Work Sans Regular"/>
              <a:cs typeface="Work Sans Regular"/>
              <a:sym typeface="Work Sans Regular"/>
            </a:endParaRPr>
          </a:p>
          <a:p>
            <a:pPr indent="0" lvl="0" marL="0" rtl="0" algn="l">
              <a:spcBef>
                <a:spcPts val="0"/>
              </a:spcBef>
              <a:spcAft>
                <a:spcPts val="0"/>
              </a:spcAft>
              <a:buNone/>
            </a:pPr>
            <a:r>
              <a:t/>
            </a:r>
            <a:endParaRPr sz="1300">
              <a:solidFill>
                <a:srgbClr val="666666"/>
              </a:solidFill>
              <a:latin typeface="Work Sans Regular"/>
              <a:ea typeface="Work Sans Regular"/>
              <a:cs typeface="Work Sans Regular"/>
              <a:sym typeface="Work Sans Regular"/>
            </a:endParaRPr>
          </a:p>
        </p:txBody>
      </p:sp>
      <p:sp>
        <p:nvSpPr>
          <p:cNvPr id="531" name="Google Shape;531;p34"/>
          <p:cNvSpPr txBox="1"/>
          <p:nvPr/>
        </p:nvSpPr>
        <p:spPr>
          <a:xfrm>
            <a:off x="6461275" y="1994625"/>
            <a:ext cx="259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666666"/>
                </a:solidFill>
                <a:latin typeface="DM Sans Medium"/>
                <a:ea typeface="DM Sans Medium"/>
                <a:cs typeface="DM Sans Medium"/>
                <a:sym typeface="DM Sans Medium"/>
              </a:rPr>
              <a:t>Issues with understanding the </a:t>
            </a:r>
            <a:r>
              <a:rPr b="1" lang="en" sz="1500">
                <a:highlight>
                  <a:srgbClr val="B7B7B7"/>
                </a:highlight>
                <a:latin typeface="DM Sans"/>
                <a:ea typeface="DM Sans"/>
                <a:cs typeface="DM Sans"/>
                <a:sym typeface="DM Sans"/>
              </a:rPr>
              <a:t>tree concept</a:t>
            </a:r>
            <a:endParaRPr b="1" sz="1500">
              <a:highlight>
                <a:srgbClr val="B7B7B7"/>
              </a:highlight>
              <a:latin typeface="DM Sans"/>
              <a:ea typeface="DM Sans"/>
              <a:cs typeface="DM Sans"/>
              <a:sym typeface="DM Sans"/>
            </a:endParaRPr>
          </a:p>
        </p:txBody>
      </p:sp>
      <p:sp>
        <p:nvSpPr>
          <p:cNvPr id="532" name="Google Shape;532;p34"/>
          <p:cNvSpPr/>
          <p:nvPr/>
        </p:nvSpPr>
        <p:spPr>
          <a:xfrm>
            <a:off x="2966929" y="565771"/>
            <a:ext cx="339959" cy="29709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2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35"/>
          <p:cNvPicPr preferRelativeResize="0"/>
          <p:nvPr/>
        </p:nvPicPr>
        <p:blipFill>
          <a:blip r:embed="rId3">
            <a:alphaModFix/>
          </a:blip>
          <a:stretch>
            <a:fillRect/>
          </a:stretch>
        </p:blipFill>
        <p:spPr>
          <a:xfrm>
            <a:off x="0" y="-8"/>
            <a:ext cx="9144000" cy="5143495"/>
          </a:xfrm>
          <a:prstGeom prst="rect">
            <a:avLst/>
          </a:prstGeom>
          <a:noFill/>
          <a:ln>
            <a:noFill/>
          </a:ln>
        </p:spPr>
      </p:pic>
      <p:sp>
        <p:nvSpPr>
          <p:cNvPr id="538" name="Google Shape;538;p35"/>
          <p:cNvSpPr txBox="1"/>
          <p:nvPr>
            <p:ph type="title"/>
          </p:nvPr>
        </p:nvSpPr>
        <p:spPr>
          <a:xfrm>
            <a:off x="382075" y="199375"/>
            <a:ext cx="34077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DM Sans"/>
                <a:ea typeface="DM Sans"/>
                <a:cs typeface="DM Sans"/>
                <a:sym typeface="DM Sans"/>
              </a:rPr>
              <a:t>Improvement</a:t>
            </a:r>
            <a:endParaRPr sz="1800">
              <a:latin typeface="DM Sans"/>
              <a:ea typeface="DM Sans"/>
              <a:cs typeface="DM Sans"/>
              <a:sym typeface="DM Sans"/>
            </a:endParaRPr>
          </a:p>
        </p:txBody>
      </p:sp>
      <p:sp>
        <p:nvSpPr>
          <p:cNvPr id="539" name="Google Shape;539;p35"/>
          <p:cNvSpPr txBox="1"/>
          <p:nvPr/>
        </p:nvSpPr>
        <p:spPr>
          <a:xfrm>
            <a:off x="541075" y="1060025"/>
            <a:ext cx="4519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2E4FF"/>
                </a:highlight>
                <a:latin typeface="Work Sans"/>
                <a:ea typeface="Work Sans"/>
                <a:cs typeface="Work Sans"/>
                <a:sym typeface="Work Sans"/>
              </a:rPr>
              <a:t>Trouble finding certain buttons</a:t>
            </a:r>
            <a:endParaRPr sz="2000">
              <a:highlight>
                <a:srgbClr val="F2E4FF"/>
              </a:highlight>
              <a:latin typeface="Work Sans"/>
              <a:ea typeface="Work Sans"/>
              <a:cs typeface="Work Sans"/>
              <a:sym typeface="Work Sans"/>
            </a:endParaRPr>
          </a:p>
        </p:txBody>
      </p:sp>
      <p:sp>
        <p:nvSpPr>
          <p:cNvPr id="540" name="Google Shape;540;p35"/>
          <p:cNvSpPr txBox="1"/>
          <p:nvPr/>
        </p:nvSpPr>
        <p:spPr>
          <a:xfrm>
            <a:off x="541075" y="1751550"/>
            <a:ext cx="4210800" cy="12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DM Sans Medium"/>
                <a:ea typeface="DM Sans Medium"/>
                <a:cs typeface="DM Sans Medium"/>
                <a:sym typeface="DM Sans Medium"/>
              </a:rPr>
              <a:t>⅔ users </a:t>
            </a:r>
            <a:r>
              <a:rPr b="1" lang="en" sz="1600">
                <a:highlight>
                  <a:srgbClr val="CCCCCC"/>
                </a:highlight>
                <a:latin typeface="DM Sans"/>
                <a:ea typeface="DM Sans"/>
                <a:cs typeface="DM Sans"/>
                <a:sym typeface="DM Sans"/>
              </a:rPr>
              <a:t>struggled</a:t>
            </a:r>
            <a:r>
              <a:rPr lang="en" sz="1600">
                <a:solidFill>
                  <a:srgbClr val="666666"/>
                </a:solidFill>
                <a:latin typeface="DM Sans Medium"/>
                <a:ea typeface="DM Sans Medium"/>
                <a:cs typeface="DM Sans Medium"/>
                <a:sym typeface="DM Sans Medium"/>
              </a:rPr>
              <a:t> or did not complete our subtask of filtering the soundbites by genre: they attributed this to </a:t>
            </a:r>
            <a:r>
              <a:rPr b="1" lang="en" sz="1600">
                <a:highlight>
                  <a:srgbClr val="CCCCCC"/>
                </a:highlight>
                <a:latin typeface="DM Sans"/>
                <a:ea typeface="DM Sans"/>
                <a:cs typeface="DM Sans"/>
                <a:sym typeface="DM Sans"/>
              </a:rPr>
              <a:t>unfamiliarity</a:t>
            </a:r>
            <a:r>
              <a:rPr lang="en" sz="1600">
                <a:solidFill>
                  <a:srgbClr val="666666"/>
                </a:solidFill>
                <a:latin typeface="DM Sans Medium"/>
                <a:ea typeface="DM Sans Medium"/>
                <a:cs typeface="DM Sans Medium"/>
                <a:sym typeface="DM Sans Medium"/>
              </a:rPr>
              <a:t> with the filter icon</a:t>
            </a:r>
            <a:endParaRPr sz="1600">
              <a:solidFill>
                <a:srgbClr val="666666"/>
              </a:solidFill>
              <a:latin typeface="DM Sans Medium"/>
              <a:ea typeface="DM Sans Medium"/>
              <a:cs typeface="DM Sans Medium"/>
              <a:sym typeface="DM Sans Medium"/>
            </a:endParaRPr>
          </a:p>
        </p:txBody>
      </p:sp>
      <p:pic>
        <p:nvPicPr>
          <p:cNvPr id="541" name="Google Shape;541;p35"/>
          <p:cNvPicPr preferRelativeResize="0"/>
          <p:nvPr/>
        </p:nvPicPr>
        <p:blipFill rotWithShape="1">
          <a:blip r:embed="rId4">
            <a:alphaModFix/>
          </a:blip>
          <a:srcRect b="51131" l="0" r="0" t="0"/>
          <a:stretch/>
        </p:blipFill>
        <p:spPr>
          <a:xfrm>
            <a:off x="5034038" y="732548"/>
            <a:ext cx="1876225" cy="1985576"/>
          </a:xfrm>
          <a:prstGeom prst="rect">
            <a:avLst/>
          </a:prstGeom>
          <a:noFill/>
          <a:ln cap="flat" cmpd="sng" w="19050">
            <a:solidFill>
              <a:schemeClr val="dk2"/>
            </a:solidFill>
            <a:prstDash val="dash"/>
            <a:round/>
            <a:headEnd len="sm" w="sm" type="none"/>
            <a:tailEnd len="sm" w="sm" type="none"/>
          </a:ln>
          <a:effectLst>
            <a:outerShdw blurRad="285750" rotWithShape="0" algn="bl" dir="1860000" dist="85725">
              <a:srgbClr val="000000">
                <a:alpha val="28000"/>
              </a:srgbClr>
            </a:outerShdw>
          </a:effectLst>
        </p:spPr>
      </p:pic>
      <p:pic>
        <p:nvPicPr>
          <p:cNvPr id="542" name="Google Shape;542;p35"/>
          <p:cNvPicPr preferRelativeResize="0"/>
          <p:nvPr/>
        </p:nvPicPr>
        <p:blipFill rotWithShape="1">
          <a:blip r:embed="rId5">
            <a:alphaModFix/>
          </a:blip>
          <a:srcRect b="28157" l="33743" r="33120" t="24732"/>
          <a:stretch/>
        </p:blipFill>
        <p:spPr>
          <a:xfrm>
            <a:off x="6278301" y="732550"/>
            <a:ext cx="716170" cy="572700"/>
          </a:xfrm>
          <a:prstGeom prst="rect">
            <a:avLst/>
          </a:prstGeom>
          <a:noFill/>
          <a:ln>
            <a:noFill/>
          </a:ln>
        </p:spPr>
      </p:pic>
      <p:sp>
        <p:nvSpPr>
          <p:cNvPr id="543" name="Google Shape;543;p35"/>
          <p:cNvSpPr txBox="1"/>
          <p:nvPr/>
        </p:nvSpPr>
        <p:spPr>
          <a:xfrm>
            <a:off x="6910263" y="2429500"/>
            <a:ext cx="19437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latin typeface="Work Sans Regular"/>
                <a:ea typeface="Work Sans Regular"/>
                <a:cs typeface="Work Sans Regular"/>
                <a:sym typeface="Work Sans Regular"/>
              </a:rPr>
              <a:t>Sound pop-up Page</a:t>
            </a:r>
            <a:endParaRPr sz="1300">
              <a:solidFill>
                <a:srgbClr val="666666"/>
              </a:solidFill>
              <a:latin typeface="Work Sans Regular"/>
              <a:ea typeface="Work Sans Regular"/>
              <a:cs typeface="Work Sans Regular"/>
              <a:sym typeface="Work Sans Regular"/>
            </a:endParaRPr>
          </a:p>
        </p:txBody>
      </p:sp>
      <p:sp>
        <p:nvSpPr>
          <p:cNvPr id="544" name="Google Shape;544;p35"/>
          <p:cNvSpPr txBox="1"/>
          <p:nvPr/>
        </p:nvSpPr>
        <p:spPr>
          <a:xfrm>
            <a:off x="5000300" y="369875"/>
            <a:ext cx="19437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latin typeface="Work Sans Regular"/>
                <a:ea typeface="Work Sans Regular"/>
                <a:cs typeface="Work Sans Regular"/>
                <a:sym typeface="Work Sans Regular"/>
              </a:rPr>
              <a:t>Filter icon</a:t>
            </a:r>
            <a:endParaRPr sz="1300">
              <a:solidFill>
                <a:srgbClr val="666666"/>
              </a:solidFill>
              <a:latin typeface="Work Sans Regular"/>
              <a:ea typeface="Work Sans Regular"/>
              <a:cs typeface="Work Sans Regular"/>
              <a:sym typeface="Work Sans Regular"/>
            </a:endParaRPr>
          </a:p>
          <a:p>
            <a:pPr indent="0" lvl="0" marL="0" rtl="0" algn="l">
              <a:spcBef>
                <a:spcPts val="0"/>
              </a:spcBef>
              <a:spcAft>
                <a:spcPts val="0"/>
              </a:spcAft>
              <a:buNone/>
            </a:pPr>
            <a:r>
              <a:t/>
            </a:r>
            <a:endParaRPr sz="1300">
              <a:solidFill>
                <a:srgbClr val="666666"/>
              </a:solidFill>
              <a:latin typeface="Work Sans Regular"/>
              <a:ea typeface="Work Sans Regular"/>
              <a:cs typeface="Work Sans Regular"/>
              <a:sym typeface="Work Sans Regular"/>
            </a:endParaRPr>
          </a:p>
        </p:txBody>
      </p:sp>
      <p:pic>
        <p:nvPicPr>
          <p:cNvPr id="545" name="Google Shape;545;p35"/>
          <p:cNvPicPr preferRelativeResize="0"/>
          <p:nvPr/>
        </p:nvPicPr>
        <p:blipFill>
          <a:blip r:embed="rId6">
            <a:alphaModFix/>
          </a:blip>
          <a:stretch>
            <a:fillRect/>
          </a:stretch>
        </p:blipFill>
        <p:spPr>
          <a:xfrm>
            <a:off x="6910263" y="2790700"/>
            <a:ext cx="1793412" cy="2216387"/>
          </a:xfrm>
          <a:prstGeom prst="rect">
            <a:avLst/>
          </a:prstGeom>
          <a:noFill/>
          <a:ln cap="flat" cmpd="sng" w="19050">
            <a:solidFill>
              <a:schemeClr val="dk2"/>
            </a:solidFill>
            <a:prstDash val="dash"/>
            <a:round/>
            <a:headEnd len="sm" w="sm" type="none"/>
            <a:tailEnd len="sm" w="sm" type="none"/>
          </a:ln>
        </p:spPr>
      </p:pic>
      <p:sp>
        <p:nvSpPr>
          <p:cNvPr id="546" name="Google Shape;546;p35"/>
          <p:cNvSpPr/>
          <p:nvPr/>
        </p:nvSpPr>
        <p:spPr>
          <a:xfrm>
            <a:off x="2966929" y="337171"/>
            <a:ext cx="339959" cy="29709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2E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7" name="Google Shape;547;p35"/>
          <p:cNvSpPr txBox="1"/>
          <p:nvPr/>
        </p:nvSpPr>
        <p:spPr>
          <a:xfrm>
            <a:off x="2192750" y="3622100"/>
            <a:ext cx="4210800" cy="7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DM Sans Medium"/>
                <a:ea typeface="DM Sans Medium"/>
                <a:cs typeface="DM Sans Medium"/>
                <a:sym typeface="DM Sans Medium"/>
              </a:rPr>
              <a:t>⅔ users felt the sound pop-up page was too </a:t>
            </a:r>
            <a:r>
              <a:rPr b="1" lang="en" sz="1700">
                <a:highlight>
                  <a:srgbClr val="CCCCCC"/>
                </a:highlight>
                <a:latin typeface="DM Sans"/>
                <a:ea typeface="DM Sans"/>
                <a:cs typeface="DM Sans"/>
                <a:sym typeface="DM Sans"/>
              </a:rPr>
              <a:t>crowded</a:t>
            </a:r>
            <a:endParaRPr sz="1700">
              <a:solidFill>
                <a:srgbClr val="666666"/>
              </a:solidFill>
              <a:latin typeface="DM Sans Medium"/>
              <a:ea typeface="DM Sans Medium"/>
              <a:cs typeface="DM Sans Medium"/>
              <a:sym typeface="DM Sans Medium"/>
            </a:endParaRPr>
          </a:p>
        </p:txBody>
      </p:sp>
      <p:sp>
        <p:nvSpPr>
          <p:cNvPr id="548" name="Google Shape;548;p35"/>
          <p:cNvSpPr txBox="1"/>
          <p:nvPr/>
        </p:nvSpPr>
        <p:spPr>
          <a:xfrm>
            <a:off x="617275" y="3090475"/>
            <a:ext cx="4519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2E4FF"/>
                </a:highlight>
                <a:latin typeface="Work Sans"/>
                <a:ea typeface="Work Sans"/>
                <a:cs typeface="Work Sans"/>
                <a:sym typeface="Work Sans"/>
              </a:rPr>
              <a:t>Lack of white space</a:t>
            </a:r>
            <a:endParaRPr sz="2000">
              <a:highlight>
                <a:srgbClr val="F2E4FF"/>
              </a:highlight>
              <a:latin typeface="Work Sans"/>
              <a:ea typeface="Work Sans"/>
              <a:cs typeface="Work Sans"/>
              <a:sym typeface="Work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36"/>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554" name="Google Shape;554;p36"/>
          <p:cNvGrpSpPr/>
          <p:nvPr/>
        </p:nvGrpSpPr>
        <p:grpSpPr>
          <a:xfrm>
            <a:off x="3345887" y="582283"/>
            <a:ext cx="3395896" cy="1005803"/>
            <a:chOff x="3357437" y="826983"/>
            <a:chExt cx="3395896" cy="1005803"/>
          </a:xfrm>
        </p:grpSpPr>
        <p:sp>
          <p:nvSpPr>
            <p:cNvPr id="555" name="Google Shape;555;p36"/>
            <p:cNvSpPr txBox="1"/>
            <p:nvPr/>
          </p:nvSpPr>
          <p:spPr>
            <a:xfrm>
              <a:off x="4604733" y="995213"/>
              <a:ext cx="21486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Post a soundbite</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[SIMPLE]</a:t>
              </a:r>
              <a:endParaRPr sz="1200">
                <a:solidFill>
                  <a:srgbClr val="8A8A8A"/>
                </a:solidFill>
                <a:latin typeface="Work Sans Regular"/>
                <a:ea typeface="Work Sans Regular"/>
                <a:cs typeface="Work Sans Regular"/>
                <a:sym typeface="Work Sans Regular"/>
              </a:endParaRPr>
            </a:p>
          </p:txBody>
        </p:sp>
        <p:grpSp>
          <p:nvGrpSpPr>
            <p:cNvPr id="556" name="Google Shape;556;p36"/>
            <p:cNvGrpSpPr/>
            <p:nvPr/>
          </p:nvGrpSpPr>
          <p:grpSpPr>
            <a:xfrm>
              <a:off x="3357437" y="826983"/>
              <a:ext cx="1005803" cy="1005803"/>
              <a:chOff x="4572000" y="471050"/>
              <a:chExt cx="1172675" cy="1172675"/>
            </a:xfrm>
          </p:grpSpPr>
          <p:pic>
            <p:nvPicPr>
              <p:cNvPr id="557" name="Google Shape;557;p36"/>
              <p:cNvPicPr preferRelativeResize="0"/>
              <p:nvPr/>
            </p:nvPicPr>
            <p:blipFill>
              <a:blip r:embed="rId4">
                <a:alphaModFix/>
              </a:blip>
              <a:stretch>
                <a:fillRect/>
              </a:stretch>
            </p:blipFill>
            <p:spPr>
              <a:xfrm>
                <a:off x="4572000" y="471050"/>
                <a:ext cx="1172675" cy="1172675"/>
              </a:xfrm>
              <a:prstGeom prst="rect">
                <a:avLst/>
              </a:prstGeom>
              <a:noFill/>
              <a:ln>
                <a:noFill/>
              </a:ln>
            </p:spPr>
          </p:pic>
          <p:pic>
            <p:nvPicPr>
              <p:cNvPr id="558" name="Google Shape;558;p36"/>
              <p:cNvPicPr preferRelativeResize="0"/>
              <p:nvPr/>
            </p:nvPicPr>
            <p:blipFill>
              <a:blip r:embed="rId5">
                <a:alphaModFix/>
              </a:blip>
              <a:stretch>
                <a:fillRect/>
              </a:stretch>
            </p:blipFill>
            <p:spPr>
              <a:xfrm>
                <a:off x="4573125" y="472175"/>
                <a:ext cx="1170432" cy="1170433"/>
              </a:xfrm>
              <a:prstGeom prst="rect">
                <a:avLst/>
              </a:prstGeom>
              <a:noFill/>
              <a:ln>
                <a:noFill/>
              </a:ln>
            </p:spPr>
          </p:pic>
        </p:grpSp>
      </p:grpSp>
      <p:sp>
        <p:nvSpPr>
          <p:cNvPr id="559" name="Google Shape;559;p36"/>
          <p:cNvSpPr txBox="1"/>
          <p:nvPr/>
        </p:nvSpPr>
        <p:spPr>
          <a:xfrm>
            <a:off x="733851" y="2143650"/>
            <a:ext cx="20787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Work Sans"/>
                <a:ea typeface="Work Sans"/>
                <a:cs typeface="Work Sans"/>
                <a:sym typeface="Work Sans"/>
              </a:rPr>
              <a:t>Overall Results</a:t>
            </a:r>
            <a:endParaRPr b="1" sz="3200">
              <a:latin typeface="Work Sans"/>
              <a:ea typeface="Work Sans"/>
              <a:cs typeface="Work Sans"/>
              <a:sym typeface="Work Sans"/>
            </a:endParaRPr>
          </a:p>
        </p:txBody>
      </p:sp>
      <p:grpSp>
        <p:nvGrpSpPr>
          <p:cNvPr id="560" name="Google Shape;560;p36"/>
          <p:cNvGrpSpPr/>
          <p:nvPr/>
        </p:nvGrpSpPr>
        <p:grpSpPr>
          <a:xfrm>
            <a:off x="3345847" y="1573259"/>
            <a:ext cx="3895427" cy="1005870"/>
            <a:chOff x="3357397" y="1665567"/>
            <a:chExt cx="3895427" cy="1005870"/>
          </a:xfrm>
        </p:grpSpPr>
        <p:grpSp>
          <p:nvGrpSpPr>
            <p:cNvPr id="561" name="Google Shape;561;p36"/>
            <p:cNvGrpSpPr/>
            <p:nvPr/>
          </p:nvGrpSpPr>
          <p:grpSpPr>
            <a:xfrm>
              <a:off x="3357397" y="1665567"/>
              <a:ext cx="1005870" cy="1005870"/>
              <a:chOff x="4573125" y="1478450"/>
              <a:chExt cx="1170432" cy="1170433"/>
            </a:xfrm>
          </p:grpSpPr>
          <p:pic>
            <p:nvPicPr>
              <p:cNvPr id="562" name="Google Shape;562;p36"/>
              <p:cNvPicPr preferRelativeResize="0"/>
              <p:nvPr/>
            </p:nvPicPr>
            <p:blipFill>
              <a:blip r:embed="rId6">
                <a:alphaModFix/>
              </a:blip>
              <a:stretch>
                <a:fillRect/>
              </a:stretch>
            </p:blipFill>
            <p:spPr>
              <a:xfrm>
                <a:off x="4573125" y="1478450"/>
                <a:ext cx="1170432" cy="1170433"/>
              </a:xfrm>
              <a:prstGeom prst="rect">
                <a:avLst/>
              </a:prstGeom>
              <a:noFill/>
              <a:ln>
                <a:noFill/>
              </a:ln>
            </p:spPr>
          </p:pic>
          <p:pic>
            <p:nvPicPr>
              <p:cNvPr id="563" name="Google Shape;563;p36"/>
              <p:cNvPicPr preferRelativeResize="0"/>
              <p:nvPr/>
            </p:nvPicPr>
            <p:blipFill>
              <a:blip r:embed="rId7">
                <a:alphaModFix/>
              </a:blip>
              <a:stretch>
                <a:fillRect/>
              </a:stretch>
            </p:blipFill>
            <p:spPr>
              <a:xfrm>
                <a:off x="4573125" y="1478450"/>
                <a:ext cx="1170432" cy="1170433"/>
              </a:xfrm>
              <a:prstGeom prst="rect">
                <a:avLst/>
              </a:prstGeom>
              <a:noFill/>
              <a:ln>
                <a:noFill/>
              </a:ln>
            </p:spPr>
          </p:pic>
        </p:grpSp>
        <p:sp>
          <p:nvSpPr>
            <p:cNvPr id="564" name="Google Shape;564;p36"/>
            <p:cNvSpPr txBox="1"/>
            <p:nvPr/>
          </p:nvSpPr>
          <p:spPr>
            <a:xfrm>
              <a:off x="4604723" y="1833863"/>
              <a:ext cx="26481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Reply to a soundbite</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[MODERATE]</a:t>
              </a:r>
              <a:endParaRPr sz="1200">
                <a:solidFill>
                  <a:srgbClr val="8A8A8A"/>
                </a:solidFill>
                <a:latin typeface="Work Sans Regular"/>
                <a:ea typeface="Work Sans Regular"/>
                <a:cs typeface="Work Sans Regular"/>
                <a:sym typeface="Work Sans Regular"/>
              </a:endParaRPr>
            </a:p>
          </p:txBody>
        </p:sp>
      </p:grpSp>
      <p:grpSp>
        <p:nvGrpSpPr>
          <p:cNvPr id="565" name="Google Shape;565;p36"/>
          <p:cNvGrpSpPr/>
          <p:nvPr/>
        </p:nvGrpSpPr>
        <p:grpSpPr>
          <a:xfrm>
            <a:off x="3345847" y="2564301"/>
            <a:ext cx="4236528" cy="1005870"/>
            <a:chOff x="3357397" y="2732817"/>
            <a:chExt cx="4236528" cy="1005870"/>
          </a:xfrm>
        </p:grpSpPr>
        <p:grpSp>
          <p:nvGrpSpPr>
            <p:cNvPr id="566" name="Google Shape;566;p36"/>
            <p:cNvGrpSpPr/>
            <p:nvPr/>
          </p:nvGrpSpPr>
          <p:grpSpPr>
            <a:xfrm>
              <a:off x="3357397" y="2732817"/>
              <a:ext cx="1005870" cy="1005870"/>
              <a:chOff x="4573125" y="2501275"/>
              <a:chExt cx="1170432" cy="1170432"/>
            </a:xfrm>
          </p:grpSpPr>
          <p:pic>
            <p:nvPicPr>
              <p:cNvPr id="567" name="Google Shape;567;p36"/>
              <p:cNvPicPr preferRelativeResize="0"/>
              <p:nvPr/>
            </p:nvPicPr>
            <p:blipFill>
              <a:blip r:embed="rId8">
                <a:alphaModFix/>
              </a:blip>
              <a:stretch>
                <a:fillRect/>
              </a:stretch>
            </p:blipFill>
            <p:spPr>
              <a:xfrm>
                <a:off x="4573125" y="2501275"/>
                <a:ext cx="1170432" cy="1170432"/>
              </a:xfrm>
              <a:prstGeom prst="rect">
                <a:avLst/>
              </a:prstGeom>
              <a:noFill/>
              <a:ln>
                <a:noFill/>
              </a:ln>
            </p:spPr>
          </p:pic>
          <p:pic>
            <p:nvPicPr>
              <p:cNvPr id="568" name="Google Shape;568;p36"/>
              <p:cNvPicPr preferRelativeResize="0"/>
              <p:nvPr/>
            </p:nvPicPr>
            <p:blipFill>
              <a:blip r:embed="rId9">
                <a:alphaModFix/>
              </a:blip>
              <a:stretch>
                <a:fillRect/>
              </a:stretch>
            </p:blipFill>
            <p:spPr>
              <a:xfrm>
                <a:off x="4573125" y="2501275"/>
                <a:ext cx="1170432" cy="1170432"/>
              </a:xfrm>
              <a:prstGeom prst="rect">
                <a:avLst/>
              </a:prstGeom>
              <a:noFill/>
              <a:ln>
                <a:noFill/>
              </a:ln>
            </p:spPr>
          </p:pic>
        </p:grpSp>
        <p:sp>
          <p:nvSpPr>
            <p:cNvPr id="569" name="Google Shape;569;p36"/>
            <p:cNvSpPr txBox="1"/>
            <p:nvPr/>
          </p:nvSpPr>
          <p:spPr>
            <a:xfrm>
              <a:off x="4604725" y="2901088"/>
              <a:ext cx="29892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Connect with a remixer</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[COMPLEX]</a:t>
              </a:r>
              <a:endParaRPr sz="1200">
                <a:solidFill>
                  <a:srgbClr val="8A8A8A"/>
                </a:solidFill>
                <a:latin typeface="Work Sans Regular"/>
                <a:ea typeface="Work Sans Regular"/>
                <a:cs typeface="Work Sans Regular"/>
                <a:sym typeface="Work Sans Regular"/>
              </a:endParaRPr>
            </a:p>
          </p:txBody>
        </p:sp>
      </p:grpSp>
      <p:grpSp>
        <p:nvGrpSpPr>
          <p:cNvPr id="570" name="Google Shape;570;p36"/>
          <p:cNvGrpSpPr/>
          <p:nvPr/>
        </p:nvGrpSpPr>
        <p:grpSpPr>
          <a:xfrm>
            <a:off x="3345857" y="3555344"/>
            <a:ext cx="5222918" cy="1005870"/>
            <a:chOff x="3357407" y="3800044"/>
            <a:chExt cx="5222918" cy="1005870"/>
          </a:xfrm>
        </p:grpSpPr>
        <p:grpSp>
          <p:nvGrpSpPr>
            <p:cNvPr id="571" name="Google Shape;571;p36"/>
            <p:cNvGrpSpPr/>
            <p:nvPr/>
          </p:nvGrpSpPr>
          <p:grpSpPr>
            <a:xfrm>
              <a:off x="3357407" y="3800044"/>
              <a:ext cx="1005870" cy="1005870"/>
              <a:chOff x="1336500" y="381000"/>
              <a:chExt cx="1170433" cy="1170433"/>
            </a:xfrm>
          </p:grpSpPr>
          <p:pic>
            <p:nvPicPr>
              <p:cNvPr id="572" name="Google Shape;572;p36"/>
              <p:cNvPicPr preferRelativeResize="0"/>
              <p:nvPr/>
            </p:nvPicPr>
            <p:blipFill>
              <a:blip r:embed="rId10">
                <a:alphaModFix/>
              </a:blip>
              <a:stretch>
                <a:fillRect/>
              </a:stretch>
            </p:blipFill>
            <p:spPr>
              <a:xfrm>
                <a:off x="1336500" y="381000"/>
                <a:ext cx="1170433" cy="1170433"/>
              </a:xfrm>
              <a:prstGeom prst="rect">
                <a:avLst/>
              </a:prstGeom>
              <a:noFill/>
              <a:ln>
                <a:noFill/>
              </a:ln>
            </p:spPr>
          </p:pic>
          <p:pic>
            <p:nvPicPr>
              <p:cNvPr id="573" name="Google Shape;573;p36"/>
              <p:cNvPicPr preferRelativeResize="0"/>
              <p:nvPr/>
            </p:nvPicPr>
            <p:blipFill>
              <a:blip r:embed="rId11">
                <a:alphaModFix/>
              </a:blip>
              <a:stretch>
                <a:fillRect/>
              </a:stretch>
            </p:blipFill>
            <p:spPr>
              <a:xfrm>
                <a:off x="1336500" y="381000"/>
                <a:ext cx="1170433" cy="1170433"/>
              </a:xfrm>
              <a:prstGeom prst="rect">
                <a:avLst/>
              </a:prstGeom>
              <a:noFill/>
              <a:ln>
                <a:noFill/>
              </a:ln>
            </p:spPr>
          </p:pic>
        </p:grpSp>
        <p:sp>
          <p:nvSpPr>
            <p:cNvPr id="574" name="Google Shape;574;p36"/>
            <p:cNvSpPr txBox="1"/>
            <p:nvPr/>
          </p:nvSpPr>
          <p:spPr>
            <a:xfrm>
              <a:off x="4604725" y="3968313"/>
              <a:ext cx="3975600" cy="6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Work Sans"/>
                  <a:ea typeface="Work Sans"/>
                  <a:cs typeface="Work Sans"/>
                  <a:sym typeface="Work Sans"/>
                </a:rPr>
                <a:t>Track your soundbite’s evolution</a:t>
              </a:r>
              <a:endParaRPr b="1" sz="1600">
                <a:latin typeface="Work Sans"/>
                <a:ea typeface="Work Sans"/>
                <a:cs typeface="Work Sans"/>
                <a:sym typeface="Work Sans"/>
              </a:endParaRPr>
            </a:p>
            <a:p>
              <a:pPr indent="0" lvl="0" marL="0" rtl="0" algn="l">
                <a:spcBef>
                  <a:spcPts val="0"/>
                </a:spcBef>
                <a:spcAft>
                  <a:spcPts val="0"/>
                </a:spcAft>
                <a:buNone/>
              </a:pPr>
              <a:r>
                <a:rPr lang="en" sz="1200">
                  <a:solidFill>
                    <a:srgbClr val="8A8A8A"/>
                  </a:solidFill>
                  <a:latin typeface="Work Sans Regular"/>
                  <a:ea typeface="Work Sans Regular"/>
                  <a:cs typeface="Work Sans Regular"/>
                  <a:sym typeface="Work Sans Regular"/>
                </a:rPr>
                <a:t>[COMPLEX]</a:t>
              </a:r>
              <a:endParaRPr sz="1200">
                <a:solidFill>
                  <a:srgbClr val="8A8A8A"/>
                </a:solidFill>
                <a:latin typeface="Work Sans Regular"/>
                <a:ea typeface="Work Sans Regular"/>
                <a:cs typeface="Work Sans Regular"/>
                <a:sym typeface="Work Sans Regular"/>
              </a:endParaRPr>
            </a:p>
          </p:txBody>
        </p:sp>
      </p:grpSp>
      <p:sp>
        <p:nvSpPr>
          <p:cNvPr id="575" name="Google Shape;575;p36"/>
          <p:cNvSpPr/>
          <p:nvPr/>
        </p:nvSpPr>
        <p:spPr>
          <a:xfrm>
            <a:off x="7467125" y="582275"/>
            <a:ext cx="891407" cy="856202"/>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6" name="Google Shape;576;p36"/>
          <p:cNvSpPr/>
          <p:nvPr/>
        </p:nvSpPr>
        <p:spPr>
          <a:xfrm>
            <a:off x="7467127" y="1722914"/>
            <a:ext cx="891407" cy="856202"/>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7" name="Google Shape;577;p36"/>
          <p:cNvSpPr/>
          <p:nvPr/>
        </p:nvSpPr>
        <p:spPr>
          <a:xfrm>
            <a:off x="7467150" y="2907450"/>
            <a:ext cx="891407" cy="802419"/>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37"/>
          <p:cNvPicPr preferRelativeResize="0"/>
          <p:nvPr/>
        </p:nvPicPr>
        <p:blipFill>
          <a:blip r:embed="rId3">
            <a:alphaModFix/>
          </a:blip>
          <a:stretch>
            <a:fillRect/>
          </a:stretch>
        </p:blipFill>
        <p:spPr>
          <a:xfrm>
            <a:off x="0" y="-8"/>
            <a:ext cx="9144000" cy="5143495"/>
          </a:xfrm>
          <a:prstGeom prst="rect">
            <a:avLst/>
          </a:prstGeom>
          <a:noFill/>
          <a:ln>
            <a:noFill/>
          </a:ln>
        </p:spPr>
      </p:pic>
      <p:sp>
        <p:nvSpPr>
          <p:cNvPr id="583" name="Google Shape;583;p37"/>
          <p:cNvSpPr txBox="1"/>
          <p:nvPr/>
        </p:nvSpPr>
        <p:spPr>
          <a:xfrm>
            <a:off x="365900" y="0"/>
            <a:ext cx="2220600" cy="857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200">
                <a:latin typeface="DM Sans"/>
                <a:ea typeface="DM Sans"/>
                <a:cs typeface="DM Sans"/>
                <a:sym typeface="DM Sans"/>
              </a:rPr>
              <a:t>Roadmap</a:t>
            </a:r>
            <a:endParaRPr b="1" sz="3200">
              <a:latin typeface="DM Sans"/>
              <a:ea typeface="DM Sans"/>
              <a:cs typeface="DM Sans"/>
              <a:sym typeface="DM Sans"/>
            </a:endParaRPr>
          </a:p>
        </p:txBody>
      </p:sp>
      <p:sp>
        <p:nvSpPr>
          <p:cNvPr id="584" name="Google Shape;584;p37"/>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300">
                <a:solidFill>
                  <a:srgbClr val="FFFFFF"/>
                </a:solidFill>
                <a:latin typeface="Lexend Deca"/>
                <a:ea typeface="Lexend Deca"/>
                <a:cs typeface="Lexend Deca"/>
                <a:sym typeface="Lexend Deca"/>
              </a:rPr>
              <a:t>‹#›</a:t>
            </a:fld>
            <a:endParaRPr sz="1300">
              <a:solidFill>
                <a:srgbClr val="FFFFFF"/>
              </a:solidFill>
              <a:latin typeface="Lexend Deca"/>
              <a:ea typeface="Lexend Deca"/>
              <a:cs typeface="Lexend Deca"/>
              <a:sym typeface="Lexend Deca"/>
            </a:endParaRPr>
          </a:p>
        </p:txBody>
      </p:sp>
      <p:sp>
        <p:nvSpPr>
          <p:cNvPr id="585" name="Google Shape;585;p37"/>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rgbClr val="05006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37"/>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rgbClr val="FFFFFF"/>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587" name="Google Shape;587;p37"/>
          <p:cNvGrpSpPr/>
          <p:nvPr/>
        </p:nvGrpSpPr>
        <p:grpSpPr>
          <a:xfrm>
            <a:off x="1786339" y="1703401"/>
            <a:ext cx="473400" cy="473400"/>
            <a:chOff x="1786339" y="1703401"/>
            <a:chExt cx="473400" cy="473400"/>
          </a:xfrm>
        </p:grpSpPr>
        <p:sp>
          <p:nvSpPr>
            <p:cNvPr id="588" name="Google Shape;588;p37"/>
            <p:cNvSpPr/>
            <p:nvPr/>
          </p:nvSpPr>
          <p:spPr>
            <a:xfrm rot="8100000">
              <a:off x="1855667" y="1772729"/>
              <a:ext cx="334744" cy="334744"/>
            </a:xfrm>
            <a:prstGeom prst="teardrop">
              <a:avLst>
                <a:gd fmla="val 100000" name="adj"/>
              </a:avLst>
            </a:prstGeom>
            <a:solidFill>
              <a:srgbClr val="0A2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89" name="Google Shape;589;p37"/>
            <p:cNvSpPr/>
            <p:nvPr/>
          </p:nvSpPr>
          <p:spPr>
            <a:xfrm>
              <a:off x="195598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1</a:t>
              </a:r>
              <a:endParaRPr sz="600">
                <a:solidFill>
                  <a:srgbClr val="999999"/>
                </a:solidFill>
                <a:latin typeface="Muli"/>
                <a:ea typeface="Muli"/>
                <a:cs typeface="Muli"/>
                <a:sym typeface="Muli"/>
              </a:endParaRPr>
            </a:p>
          </p:txBody>
        </p:sp>
      </p:grpSp>
      <p:grpSp>
        <p:nvGrpSpPr>
          <p:cNvPr id="590" name="Google Shape;590;p37"/>
          <p:cNvGrpSpPr/>
          <p:nvPr/>
        </p:nvGrpSpPr>
        <p:grpSpPr>
          <a:xfrm>
            <a:off x="3814414" y="1703401"/>
            <a:ext cx="473400" cy="473400"/>
            <a:chOff x="3814414" y="1703401"/>
            <a:chExt cx="473400" cy="473400"/>
          </a:xfrm>
        </p:grpSpPr>
        <p:sp>
          <p:nvSpPr>
            <p:cNvPr id="591" name="Google Shape;591;p37"/>
            <p:cNvSpPr/>
            <p:nvPr/>
          </p:nvSpPr>
          <p:spPr>
            <a:xfrm rot="8100000">
              <a:off x="3883742" y="1772729"/>
              <a:ext cx="334744" cy="334744"/>
            </a:xfrm>
            <a:prstGeom prst="teardrop">
              <a:avLst>
                <a:gd fmla="val 100000" name="adj"/>
              </a:avLst>
            </a:prstGeom>
            <a:solidFill>
              <a:srgbClr val="24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592" name="Google Shape;592;p37"/>
            <p:cNvSpPr/>
            <p:nvPr/>
          </p:nvSpPr>
          <p:spPr>
            <a:xfrm>
              <a:off x="3984064"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CCCCCC"/>
                  </a:solidFill>
                  <a:latin typeface="Muli"/>
                  <a:ea typeface="Muli"/>
                  <a:cs typeface="Muli"/>
                  <a:sym typeface="Muli"/>
                </a:rPr>
                <a:t>3</a:t>
              </a:r>
              <a:endParaRPr sz="600">
                <a:solidFill>
                  <a:srgbClr val="CCCCCC"/>
                </a:solidFill>
                <a:latin typeface="Muli"/>
                <a:ea typeface="Muli"/>
                <a:cs typeface="Muli"/>
                <a:sym typeface="Muli"/>
              </a:endParaRPr>
            </a:p>
          </p:txBody>
        </p:sp>
      </p:grpSp>
      <p:grpSp>
        <p:nvGrpSpPr>
          <p:cNvPr id="593" name="Google Shape;593;p37"/>
          <p:cNvGrpSpPr/>
          <p:nvPr/>
        </p:nvGrpSpPr>
        <p:grpSpPr>
          <a:xfrm>
            <a:off x="5842489" y="1703401"/>
            <a:ext cx="473400" cy="473400"/>
            <a:chOff x="5842489" y="1703401"/>
            <a:chExt cx="473400" cy="473400"/>
          </a:xfrm>
        </p:grpSpPr>
        <p:sp>
          <p:nvSpPr>
            <p:cNvPr id="594" name="Google Shape;594;p37"/>
            <p:cNvSpPr/>
            <p:nvPr/>
          </p:nvSpPr>
          <p:spPr>
            <a:xfrm rot="8100000">
              <a:off x="5911817" y="1772729"/>
              <a:ext cx="334744" cy="334744"/>
            </a:xfrm>
            <a:prstGeom prst="teardrop">
              <a:avLst>
                <a:gd fmla="val 100000" name="adj"/>
              </a:avLst>
            </a:prstGeom>
            <a:solidFill>
              <a:srgbClr val="A45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601213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Muli"/>
                  <a:ea typeface="Muli"/>
                  <a:cs typeface="Muli"/>
                  <a:sym typeface="Muli"/>
                </a:rPr>
                <a:t>5</a:t>
              </a:r>
              <a:endParaRPr sz="600">
                <a:latin typeface="Muli"/>
                <a:ea typeface="Muli"/>
                <a:cs typeface="Muli"/>
                <a:sym typeface="Muli"/>
              </a:endParaRPr>
            </a:p>
          </p:txBody>
        </p:sp>
      </p:grpSp>
      <p:grpSp>
        <p:nvGrpSpPr>
          <p:cNvPr id="596" name="Google Shape;596;p37"/>
          <p:cNvGrpSpPr/>
          <p:nvPr/>
        </p:nvGrpSpPr>
        <p:grpSpPr>
          <a:xfrm>
            <a:off x="6880814" y="3576300"/>
            <a:ext cx="473400" cy="473400"/>
            <a:chOff x="6880814" y="3576300"/>
            <a:chExt cx="473400" cy="473400"/>
          </a:xfrm>
        </p:grpSpPr>
        <p:sp>
          <p:nvSpPr>
            <p:cNvPr id="597" name="Google Shape;597;p37"/>
            <p:cNvSpPr/>
            <p:nvPr/>
          </p:nvSpPr>
          <p:spPr>
            <a:xfrm rot="-2700000">
              <a:off x="6950142" y="3645628"/>
              <a:ext cx="334744" cy="334744"/>
            </a:xfrm>
            <a:prstGeom prst="teardrop">
              <a:avLst>
                <a:gd fmla="val 100000" name="adj"/>
              </a:avLst>
            </a:prstGeom>
            <a:solidFill>
              <a:srgbClr val="D39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98" name="Google Shape;598;p37"/>
            <p:cNvSpPr/>
            <p:nvPr/>
          </p:nvSpPr>
          <p:spPr>
            <a:xfrm flipH="1">
              <a:off x="705046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6</a:t>
              </a:r>
              <a:endParaRPr sz="600">
                <a:solidFill>
                  <a:srgbClr val="999999"/>
                </a:solidFill>
                <a:latin typeface="Muli"/>
                <a:ea typeface="Muli"/>
                <a:cs typeface="Muli"/>
                <a:sym typeface="Muli"/>
              </a:endParaRPr>
            </a:p>
          </p:txBody>
        </p:sp>
      </p:grpSp>
      <p:grpSp>
        <p:nvGrpSpPr>
          <p:cNvPr id="599" name="Google Shape;599;p37"/>
          <p:cNvGrpSpPr/>
          <p:nvPr/>
        </p:nvGrpSpPr>
        <p:grpSpPr>
          <a:xfrm>
            <a:off x="4852739" y="3576300"/>
            <a:ext cx="473400" cy="473400"/>
            <a:chOff x="4852739" y="3576300"/>
            <a:chExt cx="473400" cy="473400"/>
          </a:xfrm>
        </p:grpSpPr>
        <p:sp>
          <p:nvSpPr>
            <p:cNvPr id="600" name="Google Shape;600;p37"/>
            <p:cNvSpPr/>
            <p:nvPr/>
          </p:nvSpPr>
          <p:spPr>
            <a:xfrm rot="-2700000">
              <a:off x="4922067" y="3645628"/>
              <a:ext cx="334744" cy="334744"/>
            </a:xfrm>
            <a:prstGeom prst="teardrop">
              <a:avLst>
                <a:gd fmla="val 100000" name="adj"/>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flipH="1">
              <a:off x="5022389"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Muli"/>
                  <a:ea typeface="Muli"/>
                  <a:cs typeface="Muli"/>
                  <a:sym typeface="Muli"/>
                </a:rPr>
                <a:t>4</a:t>
              </a:r>
              <a:endParaRPr sz="600">
                <a:latin typeface="Muli"/>
                <a:ea typeface="Muli"/>
                <a:cs typeface="Muli"/>
                <a:sym typeface="Muli"/>
              </a:endParaRPr>
            </a:p>
          </p:txBody>
        </p:sp>
      </p:grpSp>
      <p:grpSp>
        <p:nvGrpSpPr>
          <p:cNvPr id="602" name="Google Shape;602;p37"/>
          <p:cNvGrpSpPr/>
          <p:nvPr/>
        </p:nvGrpSpPr>
        <p:grpSpPr>
          <a:xfrm>
            <a:off x="2824664" y="3576300"/>
            <a:ext cx="473400" cy="473400"/>
            <a:chOff x="2824664" y="3576300"/>
            <a:chExt cx="473400" cy="473400"/>
          </a:xfrm>
        </p:grpSpPr>
        <p:sp>
          <p:nvSpPr>
            <p:cNvPr id="603" name="Google Shape;603;p37"/>
            <p:cNvSpPr/>
            <p:nvPr/>
          </p:nvSpPr>
          <p:spPr>
            <a:xfrm rot="-2700000">
              <a:off x="2893992" y="3645628"/>
              <a:ext cx="334744" cy="334744"/>
            </a:xfrm>
            <a:prstGeom prst="teardrop">
              <a:avLst>
                <a:gd fmla="val 100000" name="adj"/>
              </a:avLst>
            </a:pr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04" name="Google Shape;604;p37"/>
            <p:cNvSpPr/>
            <p:nvPr/>
          </p:nvSpPr>
          <p:spPr>
            <a:xfrm flipH="1">
              <a:off x="299431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2</a:t>
              </a:r>
              <a:endParaRPr sz="600">
                <a:solidFill>
                  <a:srgbClr val="999999"/>
                </a:solidFill>
                <a:latin typeface="Muli"/>
                <a:ea typeface="Muli"/>
                <a:cs typeface="Muli"/>
                <a:sym typeface="Muli"/>
              </a:endParaRPr>
            </a:p>
          </p:txBody>
        </p:sp>
      </p:grpSp>
      <p:sp>
        <p:nvSpPr>
          <p:cNvPr id="605" name="Google Shape;605;p37"/>
          <p:cNvSpPr txBox="1"/>
          <p:nvPr/>
        </p:nvSpPr>
        <p:spPr>
          <a:xfrm>
            <a:off x="2471575" y="4121700"/>
            <a:ext cx="11796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Selected Interface</a:t>
            </a:r>
            <a:endParaRPr sz="300">
              <a:solidFill>
                <a:srgbClr val="CCCCCC"/>
              </a:solidFill>
              <a:latin typeface="DM Sans"/>
              <a:ea typeface="DM Sans"/>
              <a:cs typeface="DM Sans"/>
              <a:sym typeface="DM Sans"/>
            </a:endParaRPr>
          </a:p>
        </p:txBody>
      </p:sp>
      <p:sp>
        <p:nvSpPr>
          <p:cNvPr id="606" name="Google Shape;606;p37"/>
          <p:cNvSpPr txBox="1"/>
          <p:nvPr/>
        </p:nvSpPr>
        <p:spPr>
          <a:xfrm>
            <a:off x="1379855" y="1216063"/>
            <a:ext cx="12864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Mission Statement</a:t>
            </a:r>
            <a:endParaRPr sz="1200">
              <a:solidFill>
                <a:srgbClr val="CCCCCC"/>
              </a:solidFill>
              <a:latin typeface="DM Sans"/>
              <a:ea typeface="DM Sans"/>
              <a:cs typeface="DM Sans"/>
              <a:sym typeface="DM Sans"/>
            </a:endParaRPr>
          </a:p>
        </p:txBody>
      </p:sp>
      <p:sp>
        <p:nvSpPr>
          <p:cNvPr id="607" name="Google Shape;607;p37"/>
          <p:cNvSpPr txBox="1"/>
          <p:nvPr/>
        </p:nvSpPr>
        <p:spPr>
          <a:xfrm>
            <a:off x="5411100" y="1216075"/>
            <a:ext cx="13362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200">
                <a:latin typeface="DM Sans"/>
                <a:ea typeface="DM Sans"/>
                <a:cs typeface="DM Sans"/>
                <a:sym typeface="DM Sans"/>
              </a:rPr>
              <a:t>UI Changes</a:t>
            </a:r>
            <a:endParaRPr sz="1200">
              <a:latin typeface="DM Sans"/>
              <a:ea typeface="DM Sans"/>
              <a:cs typeface="DM Sans"/>
              <a:sym typeface="DM Sans"/>
            </a:endParaRPr>
          </a:p>
          <a:p>
            <a:pPr indent="0" lvl="0" marL="0" marR="0" rtl="0" algn="ctr">
              <a:lnSpc>
                <a:spcPct val="100000"/>
              </a:lnSpc>
              <a:spcBef>
                <a:spcPts val="1200"/>
              </a:spcBef>
              <a:spcAft>
                <a:spcPts val="0"/>
              </a:spcAft>
              <a:buNone/>
            </a:pPr>
            <a:r>
              <a:t/>
            </a:r>
            <a:endParaRPr sz="900">
              <a:latin typeface="DM Sans"/>
              <a:ea typeface="DM Sans"/>
              <a:cs typeface="DM Sans"/>
              <a:sym typeface="DM Sans"/>
            </a:endParaRPr>
          </a:p>
        </p:txBody>
      </p:sp>
      <p:sp>
        <p:nvSpPr>
          <p:cNvPr id="608" name="Google Shape;608;p37"/>
          <p:cNvSpPr txBox="1"/>
          <p:nvPr/>
        </p:nvSpPr>
        <p:spPr>
          <a:xfrm>
            <a:off x="3433575" y="1156100"/>
            <a:ext cx="12351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Low-Fi Prototype</a:t>
            </a:r>
            <a:endParaRPr sz="700">
              <a:solidFill>
                <a:srgbClr val="CCCCCC"/>
              </a:solidFill>
              <a:latin typeface="DM Sans"/>
              <a:ea typeface="DM Sans"/>
              <a:cs typeface="DM Sans"/>
              <a:sym typeface="DM Sans"/>
            </a:endParaRPr>
          </a:p>
        </p:txBody>
      </p:sp>
      <p:sp>
        <p:nvSpPr>
          <p:cNvPr id="609" name="Google Shape;609;p37"/>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B7B7B7"/>
                </a:solidFill>
                <a:latin typeface="DM Sans"/>
                <a:ea typeface="DM Sans"/>
                <a:cs typeface="DM Sans"/>
                <a:sym typeface="DM Sans"/>
              </a:rPr>
              <a:t>Experiment</a:t>
            </a:r>
            <a:endParaRPr sz="1200">
              <a:solidFill>
                <a:srgbClr val="B7B7B7"/>
              </a:solidFill>
              <a:latin typeface="DM Sans"/>
              <a:ea typeface="DM Sans"/>
              <a:cs typeface="DM Sans"/>
              <a:sym typeface="DM Sans"/>
            </a:endParaRPr>
          </a:p>
          <a:p>
            <a:pPr indent="0" lvl="0" marL="0" marR="0" rtl="0" algn="ctr">
              <a:lnSpc>
                <a:spcPct val="100000"/>
              </a:lnSpc>
              <a:spcBef>
                <a:spcPts val="1200"/>
              </a:spcBef>
              <a:spcAft>
                <a:spcPts val="0"/>
              </a:spcAft>
              <a:buNone/>
            </a:pPr>
            <a:r>
              <a:t/>
            </a:r>
            <a:endParaRPr b="1" sz="1200">
              <a:solidFill>
                <a:srgbClr val="B7B7B7"/>
              </a:solidFill>
              <a:latin typeface="Work Sans"/>
              <a:ea typeface="Work Sans"/>
              <a:cs typeface="Work Sans"/>
              <a:sym typeface="Work Sans"/>
            </a:endParaRPr>
          </a:p>
        </p:txBody>
      </p:sp>
      <p:sp>
        <p:nvSpPr>
          <p:cNvPr id="610" name="Google Shape;610;p37"/>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Summary</a:t>
            </a:r>
            <a:endParaRPr sz="900">
              <a:solidFill>
                <a:srgbClr val="CCCCCC"/>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38"/>
          <p:cNvPicPr preferRelativeResize="0"/>
          <p:nvPr/>
        </p:nvPicPr>
        <p:blipFill>
          <a:blip r:embed="rId3">
            <a:alphaModFix/>
          </a:blip>
          <a:stretch>
            <a:fillRect/>
          </a:stretch>
        </p:blipFill>
        <p:spPr>
          <a:xfrm>
            <a:off x="0" y="-8"/>
            <a:ext cx="9144000" cy="5143495"/>
          </a:xfrm>
          <a:prstGeom prst="rect">
            <a:avLst/>
          </a:prstGeom>
          <a:noFill/>
          <a:ln>
            <a:noFill/>
          </a:ln>
        </p:spPr>
      </p:pic>
      <p:sp>
        <p:nvSpPr>
          <p:cNvPr id="616" name="Google Shape;616;p38"/>
          <p:cNvSpPr txBox="1"/>
          <p:nvPr>
            <p:ph type="title"/>
          </p:nvPr>
        </p:nvSpPr>
        <p:spPr>
          <a:xfrm>
            <a:off x="311700" y="279975"/>
            <a:ext cx="42603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Lexend Deca"/>
                <a:ea typeface="Lexend Deca"/>
                <a:cs typeface="Lexend Deca"/>
                <a:sym typeface="Lexend Deca"/>
              </a:rPr>
              <a:t>Suggested Changes</a:t>
            </a:r>
            <a:endParaRPr>
              <a:latin typeface="Lexend Deca"/>
              <a:ea typeface="Lexend Deca"/>
              <a:cs typeface="Lexend Deca"/>
              <a:sym typeface="Lexend Deca"/>
            </a:endParaRPr>
          </a:p>
        </p:txBody>
      </p:sp>
      <p:sp>
        <p:nvSpPr>
          <p:cNvPr id="617" name="Google Shape;617;p38"/>
          <p:cNvSpPr txBox="1"/>
          <p:nvPr/>
        </p:nvSpPr>
        <p:spPr>
          <a:xfrm>
            <a:off x="330325" y="1108275"/>
            <a:ext cx="4519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2E4FF"/>
                </a:highlight>
                <a:latin typeface="Work Sans"/>
                <a:ea typeface="Work Sans"/>
                <a:cs typeface="Work Sans"/>
                <a:sym typeface="Work Sans"/>
              </a:rPr>
              <a:t>Redesign the soundbite evolution screen</a:t>
            </a:r>
            <a:endParaRPr sz="1800">
              <a:solidFill>
                <a:schemeClr val="dk1"/>
              </a:solidFill>
              <a:highlight>
                <a:srgbClr val="F2E4FF"/>
              </a:highlight>
              <a:latin typeface="Work Sans"/>
              <a:ea typeface="Work Sans"/>
              <a:cs typeface="Work Sans"/>
              <a:sym typeface="Work Sans"/>
            </a:endParaRPr>
          </a:p>
        </p:txBody>
      </p:sp>
      <p:sp>
        <p:nvSpPr>
          <p:cNvPr id="618" name="Google Shape;618;p38"/>
          <p:cNvSpPr txBox="1"/>
          <p:nvPr/>
        </p:nvSpPr>
        <p:spPr>
          <a:xfrm>
            <a:off x="332125" y="3056175"/>
            <a:ext cx="43632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600" u="sng">
              <a:solidFill>
                <a:srgbClr val="666666"/>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 sz="1600" u="sng">
                <a:solidFill>
                  <a:srgbClr val="666666"/>
                </a:solidFill>
                <a:latin typeface="DM Sans"/>
                <a:ea typeface="DM Sans"/>
                <a:cs typeface="DM Sans"/>
                <a:sym typeface="DM Sans"/>
              </a:rPr>
              <a:t>Solution</a:t>
            </a:r>
            <a:r>
              <a:rPr lang="en" sz="1600">
                <a:solidFill>
                  <a:srgbClr val="666666"/>
                </a:solidFill>
                <a:latin typeface="DM Sans Medium"/>
                <a:ea typeface="DM Sans Medium"/>
                <a:cs typeface="DM Sans Medium"/>
                <a:sym typeface="DM Sans Medium"/>
              </a:rPr>
              <a:t>: add a root node at the bottom to indicate the bottom up user flow</a:t>
            </a:r>
            <a:endParaRPr sz="1600">
              <a:solidFill>
                <a:srgbClr val="666666"/>
              </a:solidFill>
              <a:latin typeface="DM Sans Medium"/>
              <a:ea typeface="DM Sans Medium"/>
              <a:cs typeface="DM Sans Medium"/>
              <a:sym typeface="DM Sans Medium"/>
            </a:endParaRPr>
          </a:p>
          <a:p>
            <a:pPr indent="0" lvl="0" marL="0" rtl="0" algn="l">
              <a:spcBef>
                <a:spcPts val="0"/>
              </a:spcBef>
              <a:spcAft>
                <a:spcPts val="0"/>
              </a:spcAft>
              <a:buNone/>
            </a:pPr>
            <a:r>
              <a:t/>
            </a:r>
            <a:endParaRPr sz="1600">
              <a:solidFill>
                <a:srgbClr val="666666"/>
              </a:solidFill>
              <a:latin typeface="DM Sans Medium"/>
              <a:ea typeface="DM Sans Medium"/>
              <a:cs typeface="DM Sans Medium"/>
              <a:sym typeface="DM Sans Medium"/>
            </a:endParaRPr>
          </a:p>
        </p:txBody>
      </p:sp>
      <p:pic>
        <p:nvPicPr>
          <p:cNvPr id="619" name="Google Shape;619;p38"/>
          <p:cNvPicPr preferRelativeResize="0"/>
          <p:nvPr/>
        </p:nvPicPr>
        <p:blipFill>
          <a:blip r:embed="rId4">
            <a:alphaModFix/>
          </a:blip>
          <a:stretch>
            <a:fillRect/>
          </a:stretch>
        </p:blipFill>
        <p:spPr>
          <a:xfrm>
            <a:off x="4997500" y="672851"/>
            <a:ext cx="1827600" cy="3744000"/>
          </a:xfrm>
          <a:prstGeom prst="roundRect">
            <a:avLst>
              <a:gd fmla="val 16667" name="adj"/>
            </a:avLst>
          </a:prstGeom>
          <a:noFill/>
          <a:ln>
            <a:noFill/>
          </a:ln>
          <a:effectLst>
            <a:outerShdw blurRad="171450" rotWithShape="0" algn="bl" dir="5400000" dist="66675">
              <a:srgbClr val="000000">
                <a:alpha val="18000"/>
              </a:srgbClr>
            </a:outerShdw>
          </a:effectLst>
        </p:spPr>
      </p:pic>
      <p:sp>
        <p:nvSpPr>
          <p:cNvPr id="620" name="Google Shape;620;p38"/>
          <p:cNvSpPr txBox="1"/>
          <p:nvPr/>
        </p:nvSpPr>
        <p:spPr>
          <a:xfrm>
            <a:off x="332125" y="1888580"/>
            <a:ext cx="4363200" cy="10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u="sng">
              <a:solidFill>
                <a:srgbClr val="666666"/>
              </a:solidFill>
              <a:latin typeface="DM Sans"/>
              <a:ea typeface="DM Sans"/>
              <a:cs typeface="DM Sans"/>
              <a:sym typeface="DM Sans"/>
            </a:endParaRPr>
          </a:p>
          <a:p>
            <a:pPr indent="0" lvl="0" marL="0" rtl="0" algn="l">
              <a:spcBef>
                <a:spcPts val="0"/>
              </a:spcBef>
              <a:spcAft>
                <a:spcPts val="0"/>
              </a:spcAft>
              <a:buNone/>
            </a:pPr>
            <a:r>
              <a:rPr b="1" lang="en" sz="1600" u="sng">
                <a:solidFill>
                  <a:srgbClr val="666666"/>
                </a:solidFill>
                <a:latin typeface="DM Sans"/>
                <a:ea typeface="DM Sans"/>
                <a:cs typeface="DM Sans"/>
                <a:sym typeface="DM Sans"/>
              </a:rPr>
              <a:t>Problem</a:t>
            </a:r>
            <a:r>
              <a:rPr lang="en" sz="1600">
                <a:solidFill>
                  <a:srgbClr val="666666"/>
                </a:solidFill>
                <a:latin typeface="DM Sans Medium"/>
                <a:ea typeface="DM Sans Medium"/>
                <a:cs typeface="DM Sans Medium"/>
                <a:sym typeface="DM Sans Medium"/>
              </a:rPr>
              <a:t>: the structure is not indicative of its function; users read from top to bottom instead</a:t>
            </a:r>
            <a:endParaRPr sz="1600">
              <a:solidFill>
                <a:srgbClr val="666666"/>
              </a:solidFill>
              <a:latin typeface="DM Sans Medium"/>
              <a:ea typeface="DM Sans Medium"/>
              <a:cs typeface="DM Sans Medium"/>
              <a:sym typeface="DM Sans Medium"/>
            </a:endParaRPr>
          </a:p>
          <a:p>
            <a:pPr indent="0" lvl="0" marL="0" rtl="0" algn="l">
              <a:spcBef>
                <a:spcPts val="0"/>
              </a:spcBef>
              <a:spcAft>
                <a:spcPts val="0"/>
              </a:spcAft>
              <a:buNone/>
            </a:pPr>
            <a:r>
              <a:t/>
            </a:r>
            <a:endParaRPr sz="1600">
              <a:solidFill>
                <a:srgbClr val="666666"/>
              </a:solidFill>
              <a:latin typeface="DM Sans Medium"/>
              <a:ea typeface="DM Sans Medium"/>
              <a:cs typeface="DM Sans Medium"/>
              <a:sym typeface="DM Sans Medium"/>
            </a:endParaRPr>
          </a:p>
        </p:txBody>
      </p:sp>
      <p:pic>
        <p:nvPicPr>
          <p:cNvPr id="621" name="Google Shape;621;p38"/>
          <p:cNvPicPr preferRelativeResize="0"/>
          <p:nvPr/>
        </p:nvPicPr>
        <p:blipFill>
          <a:blip r:embed="rId4">
            <a:alphaModFix/>
          </a:blip>
          <a:stretch>
            <a:fillRect/>
          </a:stretch>
        </p:blipFill>
        <p:spPr>
          <a:xfrm>
            <a:off x="7049825" y="672851"/>
            <a:ext cx="1827600" cy="3744000"/>
          </a:xfrm>
          <a:prstGeom prst="roundRect">
            <a:avLst>
              <a:gd fmla="val 16667" name="adj"/>
            </a:avLst>
          </a:prstGeom>
          <a:noFill/>
          <a:ln>
            <a:noFill/>
          </a:ln>
          <a:effectLst>
            <a:outerShdw blurRad="171450" rotWithShape="0" algn="bl" dir="5400000" dist="66675">
              <a:srgbClr val="000000">
                <a:alpha val="18000"/>
              </a:srgbClr>
            </a:outerShdw>
          </a:effectLst>
        </p:spPr>
      </p:pic>
      <p:sp>
        <p:nvSpPr>
          <p:cNvPr id="622" name="Google Shape;622;p38"/>
          <p:cNvSpPr/>
          <p:nvPr/>
        </p:nvSpPr>
        <p:spPr>
          <a:xfrm>
            <a:off x="7205075" y="1554475"/>
            <a:ext cx="1517100" cy="245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7205075" y="1198750"/>
            <a:ext cx="750300" cy="10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38"/>
          <p:cNvPicPr preferRelativeResize="0"/>
          <p:nvPr/>
        </p:nvPicPr>
        <p:blipFill>
          <a:blip r:embed="rId5">
            <a:alphaModFix/>
          </a:blip>
          <a:stretch>
            <a:fillRect/>
          </a:stretch>
        </p:blipFill>
        <p:spPr>
          <a:xfrm>
            <a:off x="7786400" y="3464550"/>
            <a:ext cx="472450" cy="436650"/>
          </a:xfrm>
          <a:prstGeom prst="rect">
            <a:avLst/>
          </a:prstGeom>
          <a:noFill/>
          <a:ln>
            <a:noFill/>
          </a:ln>
        </p:spPr>
      </p:pic>
      <p:pic>
        <p:nvPicPr>
          <p:cNvPr id="625" name="Google Shape;625;p38"/>
          <p:cNvPicPr preferRelativeResize="0"/>
          <p:nvPr/>
        </p:nvPicPr>
        <p:blipFill>
          <a:blip r:embed="rId6">
            <a:alphaModFix/>
          </a:blip>
          <a:stretch>
            <a:fillRect/>
          </a:stretch>
        </p:blipFill>
        <p:spPr>
          <a:xfrm>
            <a:off x="7429450" y="2044388"/>
            <a:ext cx="1068350" cy="1478675"/>
          </a:xfrm>
          <a:prstGeom prst="rect">
            <a:avLst/>
          </a:prstGeom>
          <a:noFill/>
          <a:ln>
            <a:noFill/>
          </a:ln>
        </p:spPr>
      </p:pic>
      <p:pic>
        <p:nvPicPr>
          <p:cNvPr id="626" name="Google Shape;626;p38"/>
          <p:cNvPicPr preferRelativeResize="0"/>
          <p:nvPr/>
        </p:nvPicPr>
        <p:blipFill>
          <a:blip r:embed="rId7">
            <a:alphaModFix/>
          </a:blip>
          <a:stretch>
            <a:fillRect/>
          </a:stretch>
        </p:blipFill>
        <p:spPr>
          <a:xfrm>
            <a:off x="7406150" y="1351625"/>
            <a:ext cx="549228" cy="751150"/>
          </a:xfrm>
          <a:prstGeom prst="rect">
            <a:avLst/>
          </a:prstGeom>
          <a:noFill/>
          <a:ln>
            <a:noFill/>
          </a:ln>
        </p:spPr>
      </p:pic>
      <p:sp>
        <p:nvSpPr>
          <p:cNvPr id="627" name="Google Shape;627;p38"/>
          <p:cNvSpPr/>
          <p:nvPr/>
        </p:nvSpPr>
        <p:spPr>
          <a:xfrm>
            <a:off x="7429450" y="4104625"/>
            <a:ext cx="829500" cy="15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39"/>
          <p:cNvPicPr preferRelativeResize="0"/>
          <p:nvPr/>
        </p:nvPicPr>
        <p:blipFill>
          <a:blip r:embed="rId3">
            <a:alphaModFix/>
          </a:blip>
          <a:stretch>
            <a:fillRect/>
          </a:stretch>
        </p:blipFill>
        <p:spPr>
          <a:xfrm>
            <a:off x="0" y="-8"/>
            <a:ext cx="9144000" cy="5143495"/>
          </a:xfrm>
          <a:prstGeom prst="rect">
            <a:avLst/>
          </a:prstGeom>
          <a:noFill/>
          <a:ln>
            <a:noFill/>
          </a:ln>
        </p:spPr>
      </p:pic>
      <p:sp>
        <p:nvSpPr>
          <p:cNvPr id="633" name="Google Shape;633;p39"/>
          <p:cNvSpPr txBox="1"/>
          <p:nvPr>
            <p:ph type="title"/>
          </p:nvPr>
        </p:nvSpPr>
        <p:spPr>
          <a:xfrm>
            <a:off x="311700" y="2037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Lexend Deca"/>
                <a:ea typeface="Lexend Deca"/>
                <a:cs typeface="Lexend Deca"/>
                <a:sym typeface="Lexend Deca"/>
              </a:rPr>
              <a:t>Suggested Changes</a:t>
            </a:r>
            <a:endParaRPr/>
          </a:p>
        </p:txBody>
      </p:sp>
      <p:sp>
        <p:nvSpPr>
          <p:cNvPr id="634" name="Google Shape;634;p39"/>
          <p:cNvSpPr txBox="1"/>
          <p:nvPr/>
        </p:nvSpPr>
        <p:spPr>
          <a:xfrm>
            <a:off x="345625" y="1096750"/>
            <a:ext cx="4519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800">
                <a:solidFill>
                  <a:schemeClr val="dk1"/>
                </a:solidFill>
                <a:highlight>
                  <a:srgbClr val="F2E4FF"/>
                </a:highlight>
                <a:latin typeface="Work Sans"/>
                <a:ea typeface="Work Sans"/>
                <a:cs typeface="Work Sans"/>
                <a:sym typeface="Work Sans"/>
              </a:rPr>
              <a:t>Rename the “mix it” button</a:t>
            </a:r>
            <a:endParaRPr i="1" sz="2000">
              <a:solidFill>
                <a:schemeClr val="dk1"/>
              </a:solidFill>
              <a:highlight>
                <a:srgbClr val="F2E4FF"/>
              </a:highlight>
              <a:latin typeface="Work Sans"/>
              <a:ea typeface="Work Sans"/>
              <a:cs typeface="Work Sans"/>
              <a:sym typeface="Work Sans"/>
            </a:endParaRPr>
          </a:p>
        </p:txBody>
      </p:sp>
      <p:sp>
        <p:nvSpPr>
          <p:cNvPr id="635" name="Google Shape;635;p39"/>
          <p:cNvSpPr txBox="1"/>
          <p:nvPr/>
        </p:nvSpPr>
        <p:spPr>
          <a:xfrm>
            <a:off x="345625" y="1878726"/>
            <a:ext cx="4366800" cy="8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666666"/>
                </a:solidFill>
                <a:latin typeface="DM Sans"/>
                <a:ea typeface="DM Sans"/>
                <a:cs typeface="DM Sans"/>
                <a:sym typeface="DM Sans"/>
              </a:rPr>
              <a:t>Problem</a:t>
            </a:r>
            <a:r>
              <a:rPr lang="en" sz="1600">
                <a:solidFill>
                  <a:srgbClr val="666666"/>
                </a:solidFill>
                <a:latin typeface="DM Sans Medium"/>
                <a:ea typeface="DM Sans Medium"/>
                <a:cs typeface="DM Sans Medium"/>
                <a:sym typeface="DM Sans Medium"/>
              </a:rPr>
              <a:t>: “Mix-it” is a technical term for </a:t>
            </a:r>
            <a:r>
              <a:rPr lang="en" sz="1600">
                <a:solidFill>
                  <a:srgbClr val="666666"/>
                </a:solidFill>
                <a:latin typeface="DM Sans Medium"/>
                <a:ea typeface="DM Sans Medium"/>
                <a:cs typeface="DM Sans Medium"/>
                <a:sym typeface="DM Sans Medium"/>
              </a:rPr>
              <a:t>producers so it is </a:t>
            </a:r>
            <a:r>
              <a:rPr lang="en" sz="1600">
                <a:solidFill>
                  <a:srgbClr val="666666"/>
                </a:solidFill>
                <a:latin typeface="DM Sans Medium"/>
                <a:ea typeface="DM Sans Medium"/>
                <a:cs typeface="DM Sans Medium"/>
                <a:sym typeface="DM Sans Medium"/>
              </a:rPr>
              <a:t>misleading </a:t>
            </a:r>
            <a:endParaRPr sz="1600">
              <a:solidFill>
                <a:srgbClr val="666666"/>
              </a:solidFill>
              <a:latin typeface="DM Sans Medium"/>
              <a:ea typeface="DM Sans Medium"/>
              <a:cs typeface="DM Sans Medium"/>
              <a:sym typeface="DM Sans Medium"/>
            </a:endParaRPr>
          </a:p>
          <a:p>
            <a:pPr indent="0" lvl="0" marL="0" rtl="0" algn="l">
              <a:spcBef>
                <a:spcPts val="0"/>
              </a:spcBef>
              <a:spcAft>
                <a:spcPts val="0"/>
              </a:spcAft>
              <a:buNone/>
            </a:pPr>
            <a:r>
              <a:t/>
            </a:r>
            <a:endParaRPr sz="1600">
              <a:solidFill>
                <a:srgbClr val="666666"/>
              </a:solidFill>
              <a:latin typeface="DM Sans Medium"/>
              <a:ea typeface="DM Sans Medium"/>
              <a:cs typeface="DM Sans Medium"/>
              <a:sym typeface="DM Sans Medium"/>
            </a:endParaRPr>
          </a:p>
        </p:txBody>
      </p:sp>
      <p:pic>
        <p:nvPicPr>
          <p:cNvPr id="636" name="Google Shape;636;p39"/>
          <p:cNvPicPr preferRelativeResize="0"/>
          <p:nvPr/>
        </p:nvPicPr>
        <p:blipFill>
          <a:blip r:embed="rId4">
            <a:alphaModFix/>
          </a:blip>
          <a:stretch>
            <a:fillRect/>
          </a:stretch>
        </p:blipFill>
        <p:spPr>
          <a:xfrm>
            <a:off x="4541175" y="515398"/>
            <a:ext cx="1997100" cy="4112700"/>
          </a:xfrm>
          <a:prstGeom prst="roundRect">
            <a:avLst>
              <a:gd fmla="val 16667" name="adj"/>
            </a:avLst>
          </a:prstGeom>
          <a:noFill/>
          <a:ln>
            <a:noFill/>
          </a:ln>
          <a:effectLst>
            <a:outerShdw blurRad="171450" rotWithShape="0" algn="bl" dir="5400000" dist="66675">
              <a:srgbClr val="000000">
                <a:alpha val="18000"/>
              </a:srgbClr>
            </a:outerShdw>
          </a:effectLst>
        </p:spPr>
      </p:pic>
      <p:sp>
        <p:nvSpPr>
          <p:cNvPr id="637" name="Google Shape;637;p39"/>
          <p:cNvSpPr txBox="1"/>
          <p:nvPr/>
        </p:nvSpPr>
        <p:spPr>
          <a:xfrm>
            <a:off x="345625" y="2810475"/>
            <a:ext cx="3868500" cy="9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666666"/>
                </a:solidFill>
                <a:latin typeface="DM Sans"/>
                <a:ea typeface="DM Sans"/>
                <a:cs typeface="DM Sans"/>
                <a:sym typeface="DM Sans"/>
              </a:rPr>
              <a:t>Solution</a:t>
            </a:r>
            <a:r>
              <a:rPr lang="en" sz="1600">
                <a:solidFill>
                  <a:srgbClr val="666666"/>
                </a:solidFill>
                <a:latin typeface="DM Sans Medium"/>
                <a:ea typeface="DM Sans Medium"/>
                <a:cs typeface="DM Sans Medium"/>
                <a:sym typeface="DM Sans Medium"/>
              </a:rPr>
              <a:t>: “SPROUT!” emphasizes the evolution aspect of the soundbite collaboration feature</a:t>
            </a:r>
            <a:endParaRPr sz="1600">
              <a:solidFill>
                <a:srgbClr val="666666"/>
              </a:solidFill>
              <a:latin typeface="DM Sans Medium"/>
              <a:ea typeface="DM Sans Medium"/>
              <a:cs typeface="DM Sans Medium"/>
              <a:sym typeface="DM Sans Medium"/>
            </a:endParaRPr>
          </a:p>
        </p:txBody>
      </p:sp>
      <p:grpSp>
        <p:nvGrpSpPr>
          <p:cNvPr id="638" name="Google Shape;638;p39"/>
          <p:cNvGrpSpPr/>
          <p:nvPr/>
        </p:nvGrpSpPr>
        <p:grpSpPr>
          <a:xfrm>
            <a:off x="6945925" y="515401"/>
            <a:ext cx="1997100" cy="4112700"/>
            <a:chOff x="7022525" y="515401"/>
            <a:chExt cx="1997100" cy="4112700"/>
          </a:xfrm>
        </p:grpSpPr>
        <p:pic>
          <p:nvPicPr>
            <p:cNvPr id="639" name="Google Shape;639;p39"/>
            <p:cNvPicPr preferRelativeResize="0"/>
            <p:nvPr/>
          </p:nvPicPr>
          <p:blipFill>
            <a:blip r:embed="rId4">
              <a:alphaModFix/>
            </a:blip>
            <a:stretch>
              <a:fillRect/>
            </a:stretch>
          </p:blipFill>
          <p:spPr>
            <a:xfrm>
              <a:off x="7022525" y="515401"/>
              <a:ext cx="1997100" cy="41127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640" name="Google Shape;640;p39"/>
            <p:cNvPicPr preferRelativeResize="0"/>
            <p:nvPr/>
          </p:nvPicPr>
          <p:blipFill>
            <a:blip r:embed="rId5">
              <a:alphaModFix/>
            </a:blip>
            <a:stretch>
              <a:fillRect/>
            </a:stretch>
          </p:blipFill>
          <p:spPr>
            <a:xfrm>
              <a:off x="7365026" y="2074675"/>
              <a:ext cx="385900" cy="3893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40"/>
          <p:cNvPicPr preferRelativeResize="0"/>
          <p:nvPr/>
        </p:nvPicPr>
        <p:blipFill>
          <a:blip r:embed="rId3">
            <a:alphaModFix/>
          </a:blip>
          <a:stretch>
            <a:fillRect/>
          </a:stretch>
        </p:blipFill>
        <p:spPr>
          <a:xfrm>
            <a:off x="0" y="-8"/>
            <a:ext cx="9144000" cy="5143495"/>
          </a:xfrm>
          <a:prstGeom prst="rect">
            <a:avLst/>
          </a:prstGeom>
          <a:noFill/>
          <a:ln>
            <a:noFill/>
          </a:ln>
        </p:spPr>
      </p:pic>
      <p:sp>
        <p:nvSpPr>
          <p:cNvPr id="646" name="Google Shape;646;p40"/>
          <p:cNvSpPr txBox="1"/>
          <p:nvPr>
            <p:ph type="title"/>
          </p:nvPr>
        </p:nvSpPr>
        <p:spPr>
          <a:xfrm>
            <a:off x="311700" y="2037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4375"/>
              <a:buFont typeface="Arial"/>
              <a:buNone/>
            </a:pPr>
            <a:r>
              <a:rPr b="1" lang="en" sz="3200">
                <a:latin typeface="Lexend Deca"/>
                <a:ea typeface="Lexend Deca"/>
                <a:cs typeface="Lexend Deca"/>
                <a:sym typeface="Lexend Deca"/>
              </a:rPr>
              <a:t>Suggested Changes</a:t>
            </a:r>
            <a:endParaRPr/>
          </a:p>
        </p:txBody>
      </p:sp>
      <p:sp>
        <p:nvSpPr>
          <p:cNvPr id="647" name="Google Shape;647;p40"/>
          <p:cNvSpPr txBox="1"/>
          <p:nvPr/>
        </p:nvSpPr>
        <p:spPr>
          <a:xfrm>
            <a:off x="311700" y="944350"/>
            <a:ext cx="4519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800">
                <a:solidFill>
                  <a:schemeClr val="dk1"/>
                </a:solidFill>
                <a:highlight>
                  <a:srgbClr val="F2E4FF"/>
                </a:highlight>
                <a:latin typeface="Work Sans"/>
                <a:ea typeface="Work Sans"/>
                <a:cs typeface="Work Sans"/>
                <a:sym typeface="Work Sans"/>
              </a:rPr>
              <a:t>Soundbite popup unclutter</a:t>
            </a:r>
            <a:endParaRPr i="1" sz="2000">
              <a:solidFill>
                <a:schemeClr val="dk1"/>
              </a:solidFill>
              <a:highlight>
                <a:srgbClr val="F2E4FF"/>
              </a:highlight>
              <a:latin typeface="Work Sans"/>
              <a:ea typeface="Work Sans"/>
              <a:cs typeface="Work Sans"/>
              <a:sym typeface="Work Sans"/>
            </a:endParaRPr>
          </a:p>
        </p:txBody>
      </p:sp>
      <p:sp>
        <p:nvSpPr>
          <p:cNvPr id="648" name="Google Shape;648;p40"/>
          <p:cNvSpPr txBox="1"/>
          <p:nvPr/>
        </p:nvSpPr>
        <p:spPr>
          <a:xfrm>
            <a:off x="345550" y="1809025"/>
            <a:ext cx="3966600" cy="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666666"/>
                </a:solidFill>
                <a:latin typeface="DM Sans"/>
                <a:ea typeface="DM Sans"/>
                <a:cs typeface="DM Sans"/>
                <a:sym typeface="DM Sans"/>
              </a:rPr>
              <a:t>Problem</a:t>
            </a:r>
            <a:r>
              <a:rPr lang="en" sz="1600">
                <a:solidFill>
                  <a:srgbClr val="666666"/>
                </a:solidFill>
                <a:latin typeface="DM Sans Medium"/>
                <a:ea typeface="DM Sans Medium"/>
                <a:cs typeface="DM Sans Medium"/>
                <a:sym typeface="DM Sans Medium"/>
              </a:rPr>
              <a:t>: a lot of buttons and features which can be overwhelming </a:t>
            </a:r>
            <a:endParaRPr sz="1600">
              <a:solidFill>
                <a:srgbClr val="666666"/>
              </a:solidFill>
              <a:latin typeface="DM Sans Medium"/>
              <a:ea typeface="DM Sans Medium"/>
              <a:cs typeface="DM Sans Medium"/>
              <a:sym typeface="DM Sans Medium"/>
            </a:endParaRPr>
          </a:p>
          <a:p>
            <a:pPr indent="0" lvl="0" marL="0" rtl="0" algn="l">
              <a:spcBef>
                <a:spcPts val="0"/>
              </a:spcBef>
              <a:spcAft>
                <a:spcPts val="0"/>
              </a:spcAft>
              <a:buNone/>
            </a:pPr>
            <a:r>
              <a:t/>
            </a:r>
            <a:endParaRPr sz="1600">
              <a:solidFill>
                <a:srgbClr val="666666"/>
              </a:solidFill>
              <a:latin typeface="DM Sans Medium"/>
              <a:ea typeface="DM Sans Medium"/>
              <a:cs typeface="DM Sans Medium"/>
              <a:sym typeface="DM Sans Medium"/>
            </a:endParaRPr>
          </a:p>
        </p:txBody>
      </p:sp>
      <p:sp>
        <p:nvSpPr>
          <p:cNvPr id="649" name="Google Shape;649;p40"/>
          <p:cNvSpPr txBox="1"/>
          <p:nvPr/>
        </p:nvSpPr>
        <p:spPr>
          <a:xfrm>
            <a:off x="345550" y="2758300"/>
            <a:ext cx="3966600" cy="12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666666"/>
                </a:solidFill>
                <a:latin typeface="DM Sans"/>
                <a:ea typeface="DM Sans"/>
                <a:cs typeface="DM Sans"/>
                <a:sym typeface="DM Sans"/>
              </a:rPr>
              <a:t>Solution</a:t>
            </a:r>
            <a:r>
              <a:rPr lang="en" sz="1600">
                <a:solidFill>
                  <a:srgbClr val="666666"/>
                </a:solidFill>
                <a:latin typeface="DM Sans Medium"/>
                <a:ea typeface="DM Sans Medium"/>
                <a:cs typeface="DM Sans Medium"/>
                <a:sym typeface="DM Sans Medium"/>
              </a:rPr>
              <a:t>: </a:t>
            </a:r>
            <a:r>
              <a:rPr lang="en" sz="1600">
                <a:solidFill>
                  <a:srgbClr val="666666"/>
                </a:solidFill>
                <a:latin typeface="DM Sans Medium"/>
                <a:ea typeface="DM Sans Medium"/>
                <a:cs typeface="DM Sans Medium"/>
                <a:sym typeface="DM Sans Medium"/>
              </a:rPr>
              <a:t>reorganizing the layout and remove unnecessary components</a:t>
            </a:r>
            <a:endParaRPr sz="1600">
              <a:solidFill>
                <a:srgbClr val="666666"/>
              </a:solidFill>
              <a:latin typeface="DM Sans Medium"/>
              <a:ea typeface="DM Sans Medium"/>
              <a:cs typeface="DM Sans Medium"/>
              <a:sym typeface="DM Sans Medium"/>
            </a:endParaRPr>
          </a:p>
        </p:txBody>
      </p:sp>
      <p:pic>
        <p:nvPicPr>
          <p:cNvPr id="650" name="Google Shape;650;p40"/>
          <p:cNvPicPr preferRelativeResize="0"/>
          <p:nvPr/>
        </p:nvPicPr>
        <p:blipFill>
          <a:blip r:embed="rId4">
            <a:alphaModFix/>
          </a:blip>
          <a:stretch>
            <a:fillRect/>
          </a:stretch>
        </p:blipFill>
        <p:spPr>
          <a:xfrm>
            <a:off x="4483825" y="462925"/>
            <a:ext cx="2144700" cy="4416600"/>
          </a:xfrm>
          <a:prstGeom prst="roundRect">
            <a:avLst>
              <a:gd fmla="val 16667" name="adj"/>
            </a:avLst>
          </a:prstGeom>
          <a:noFill/>
          <a:ln>
            <a:noFill/>
          </a:ln>
          <a:effectLst>
            <a:outerShdw blurRad="171450" rotWithShape="0" algn="bl" dir="5400000" dist="66675">
              <a:srgbClr val="000000">
                <a:alpha val="18000"/>
              </a:srgbClr>
            </a:outerShdw>
          </a:effectLst>
        </p:spPr>
      </p:pic>
      <p:pic>
        <p:nvPicPr>
          <p:cNvPr id="651" name="Google Shape;651;p40"/>
          <p:cNvPicPr preferRelativeResize="0"/>
          <p:nvPr/>
        </p:nvPicPr>
        <p:blipFill>
          <a:blip r:embed="rId4">
            <a:alphaModFix/>
          </a:blip>
          <a:stretch>
            <a:fillRect/>
          </a:stretch>
        </p:blipFill>
        <p:spPr>
          <a:xfrm>
            <a:off x="6838900" y="462925"/>
            <a:ext cx="2144700" cy="4416900"/>
          </a:xfrm>
          <a:prstGeom prst="roundRect">
            <a:avLst>
              <a:gd fmla="val 16667" name="adj"/>
            </a:avLst>
          </a:prstGeom>
          <a:noFill/>
          <a:ln>
            <a:noFill/>
          </a:ln>
          <a:effectLst>
            <a:outerShdw blurRad="171450" rotWithShape="0" algn="bl" dir="5400000" dist="66675">
              <a:srgbClr val="000000">
                <a:alpha val="18000"/>
              </a:srgbClr>
            </a:outerShdw>
          </a:effectLst>
        </p:spPr>
      </p:pic>
      <p:sp>
        <p:nvSpPr>
          <p:cNvPr id="652" name="Google Shape;652;p40"/>
          <p:cNvSpPr/>
          <p:nvPr/>
        </p:nvSpPr>
        <p:spPr>
          <a:xfrm>
            <a:off x="8300725" y="1534150"/>
            <a:ext cx="345600" cy="34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7152700" y="1879450"/>
            <a:ext cx="1517100" cy="171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8128000" y="2373600"/>
            <a:ext cx="579000" cy="46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8361400" y="1483350"/>
            <a:ext cx="213600" cy="34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40"/>
          <p:cNvPicPr preferRelativeResize="0"/>
          <p:nvPr/>
        </p:nvPicPr>
        <p:blipFill>
          <a:blip r:embed="rId5">
            <a:alphaModFix/>
          </a:blip>
          <a:stretch>
            <a:fillRect/>
          </a:stretch>
        </p:blipFill>
        <p:spPr>
          <a:xfrm>
            <a:off x="7152688" y="3175456"/>
            <a:ext cx="477675" cy="344994"/>
          </a:xfrm>
          <a:prstGeom prst="rect">
            <a:avLst/>
          </a:prstGeom>
          <a:noFill/>
          <a:ln>
            <a:noFill/>
          </a:ln>
        </p:spPr>
      </p:pic>
      <p:pic>
        <p:nvPicPr>
          <p:cNvPr id="657" name="Google Shape;657;p40"/>
          <p:cNvPicPr preferRelativeResize="0"/>
          <p:nvPr/>
        </p:nvPicPr>
        <p:blipFill>
          <a:blip r:embed="rId6">
            <a:alphaModFix/>
          </a:blip>
          <a:stretch>
            <a:fillRect/>
          </a:stretch>
        </p:blipFill>
        <p:spPr>
          <a:xfrm>
            <a:off x="8012277" y="1828648"/>
            <a:ext cx="579000" cy="753827"/>
          </a:xfrm>
          <a:prstGeom prst="rect">
            <a:avLst/>
          </a:prstGeom>
          <a:noFill/>
          <a:ln>
            <a:noFill/>
          </a:ln>
        </p:spPr>
      </p:pic>
      <p:pic>
        <p:nvPicPr>
          <p:cNvPr id="658" name="Google Shape;658;p40"/>
          <p:cNvPicPr preferRelativeResize="0"/>
          <p:nvPr/>
        </p:nvPicPr>
        <p:blipFill>
          <a:blip r:embed="rId7">
            <a:alphaModFix/>
          </a:blip>
          <a:stretch>
            <a:fillRect/>
          </a:stretch>
        </p:blipFill>
        <p:spPr>
          <a:xfrm rot="366093">
            <a:off x="7188850" y="2789525"/>
            <a:ext cx="1444794" cy="345000"/>
          </a:xfrm>
          <a:prstGeom prst="rect">
            <a:avLst/>
          </a:prstGeom>
          <a:noFill/>
          <a:ln>
            <a:noFill/>
          </a:ln>
        </p:spPr>
      </p:pic>
      <p:pic>
        <p:nvPicPr>
          <p:cNvPr id="659" name="Google Shape;659;p40"/>
          <p:cNvPicPr preferRelativeResize="0"/>
          <p:nvPr/>
        </p:nvPicPr>
        <p:blipFill>
          <a:blip r:embed="rId8">
            <a:alphaModFix/>
          </a:blip>
          <a:stretch>
            <a:fillRect/>
          </a:stretch>
        </p:blipFill>
        <p:spPr>
          <a:xfrm>
            <a:off x="7722000" y="3227306"/>
            <a:ext cx="944275" cy="241300"/>
          </a:xfrm>
          <a:prstGeom prst="rect">
            <a:avLst/>
          </a:prstGeom>
          <a:noFill/>
          <a:ln>
            <a:noFill/>
          </a:ln>
        </p:spPr>
      </p:pic>
      <p:pic>
        <p:nvPicPr>
          <p:cNvPr id="660" name="Google Shape;660;p40"/>
          <p:cNvPicPr preferRelativeResize="0"/>
          <p:nvPr/>
        </p:nvPicPr>
        <p:blipFill>
          <a:blip r:embed="rId9">
            <a:alphaModFix/>
          </a:blip>
          <a:stretch>
            <a:fillRect/>
          </a:stretch>
        </p:blipFill>
        <p:spPr>
          <a:xfrm>
            <a:off x="7061050" y="1758650"/>
            <a:ext cx="660952" cy="241300"/>
          </a:xfrm>
          <a:prstGeom prst="rect">
            <a:avLst/>
          </a:prstGeom>
          <a:noFill/>
          <a:ln>
            <a:noFill/>
          </a:ln>
        </p:spPr>
      </p:pic>
      <p:pic>
        <p:nvPicPr>
          <p:cNvPr id="661" name="Google Shape;661;p40"/>
          <p:cNvPicPr preferRelativeResize="0"/>
          <p:nvPr/>
        </p:nvPicPr>
        <p:blipFill>
          <a:blip r:embed="rId10">
            <a:alphaModFix/>
          </a:blip>
          <a:stretch>
            <a:fillRect/>
          </a:stretch>
        </p:blipFill>
        <p:spPr>
          <a:xfrm>
            <a:off x="7109975" y="1999958"/>
            <a:ext cx="660950" cy="60349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1"/>
          <p:cNvSpPr txBox="1"/>
          <p:nvPr>
            <p:ph type="title"/>
          </p:nvPr>
        </p:nvSpPr>
        <p:spPr>
          <a:xfrm>
            <a:off x="355475" y="441875"/>
            <a:ext cx="4032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DM Sans"/>
                <a:ea typeface="DM Sans"/>
                <a:cs typeface="DM Sans"/>
                <a:sym typeface="DM Sans"/>
              </a:rPr>
              <a:t>Discussion/Next Steps</a:t>
            </a:r>
            <a:endParaRPr b="1">
              <a:latin typeface="DM Sans"/>
              <a:ea typeface="DM Sans"/>
              <a:cs typeface="DM Sans"/>
              <a:sym typeface="DM Sans"/>
            </a:endParaRPr>
          </a:p>
        </p:txBody>
      </p:sp>
      <p:sp>
        <p:nvSpPr>
          <p:cNvPr id="667" name="Google Shape;667;p41"/>
          <p:cNvSpPr txBox="1"/>
          <p:nvPr>
            <p:ph idx="1" type="body"/>
          </p:nvPr>
        </p:nvSpPr>
        <p:spPr>
          <a:xfrm>
            <a:off x="437338" y="3939700"/>
            <a:ext cx="2478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rgbClr val="000000"/>
                </a:solidFill>
                <a:latin typeface="DM Sans"/>
                <a:ea typeface="DM Sans"/>
                <a:cs typeface="DM Sans"/>
                <a:sym typeface="DM Sans"/>
              </a:rPr>
              <a:t>Train vs Duet format</a:t>
            </a:r>
            <a:endParaRPr b="1">
              <a:solidFill>
                <a:srgbClr val="000000"/>
              </a:solidFill>
              <a:latin typeface="DM Sans"/>
              <a:ea typeface="DM Sans"/>
              <a:cs typeface="DM Sans"/>
              <a:sym typeface="DM Sans"/>
            </a:endParaRPr>
          </a:p>
        </p:txBody>
      </p:sp>
      <p:sp>
        <p:nvSpPr>
          <p:cNvPr id="668" name="Google Shape;668;p41"/>
          <p:cNvSpPr txBox="1"/>
          <p:nvPr/>
        </p:nvSpPr>
        <p:spPr>
          <a:xfrm>
            <a:off x="3447225" y="3939700"/>
            <a:ext cx="2478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latin typeface="DM Sans"/>
                <a:ea typeface="DM Sans"/>
                <a:cs typeface="DM Sans"/>
                <a:sym typeface="DM Sans"/>
              </a:rPr>
              <a:t>Less vs More genres </a:t>
            </a:r>
            <a:endParaRPr b="1"/>
          </a:p>
        </p:txBody>
      </p:sp>
      <p:sp>
        <p:nvSpPr>
          <p:cNvPr id="669" name="Google Shape;669;p41"/>
          <p:cNvSpPr txBox="1"/>
          <p:nvPr/>
        </p:nvSpPr>
        <p:spPr>
          <a:xfrm>
            <a:off x="6104975" y="3939700"/>
            <a:ext cx="29172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00">
                <a:latin typeface="DM Sans"/>
                <a:ea typeface="DM Sans"/>
                <a:cs typeface="DM Sans"/>
                <a:sym typeface="DM Sans"/>
              </a:rPr>
              <a:t>Modern</a:t>
            </a:r>
            <a:r>
              <a:rPr b="1" lang="en" sz="1800">
                <a:latin typeface="DM Sans"/>
                <a:ea typeface="DM Sans"/>
                <a:cs typeface="DM Sans"/>
                <a:sym typeface="DM Sans"/>
              </a:rPr>
              <a:t> vs </a:t>
            </a:r>
            <a:r>
              <a:rPr b="1" lang="en" sz="1800">
                <a:latin typeface="DM Sans"/>
                <a:ea typeface="DM Sans"/>
                <a:cs typeface="DM Sans"/>
                <a:sym typeface="DM Sans"/>
              </a:rPr>
              <a:t>Detailed</a:t>
            </a:r>
            <a:r>
              <a:rPr b="1" lang="en" sz="1800">
                <a:latin typeface="DM Sans"/>
                <a:ea typeface="DM Sans"/>
                <a:cs typeface="DM Sans"/>
                <a:sym typeface="DM Sans"/>
              </a:rPr>
              <a:t> theme </a:t>
            </a:r>
            <a:endParaRPr b="1"/>
          </a:p>
        </p:txBody>
      </p:sp>
      <p:pic>
        <p:nvPicPr>
          <p:cNvPr id="670" name="Google Shape;670;p41"/>
          <p:cNvPicPr preferRelativeResize="0"/>
          <p:nvPr/>
        </p:nvPicPr>
        <p:blipFill rotWithShape="1">
          <a:blip r:embed="rId3">
            <a:alphaModFix/>
          </a:blip>
          <a:srcRect b="22408" l="0" r="0" t="0"/>
          <a:stretch/>
        </p:blipFill>
        <p:spPr>
          <a:xfrm>
            <a:off x="128975" y="1610963"/>
            <a:ext cx="3095625" cy="1921575"/>
          </a:xfrm>
          <a:prstGeom prst="rect">
            <a:avLst/>
          </a:prstGeom>
          <a:noFill/>
          <a:ln>
            <a:noFill/>
          </a:ln>
        </p:spPr>
      </p:pic>
      <p:pic>
        <p:nvPicPr>
          <p:cNvPr id="671" name="Google Shape;671;p41"/>
          <p:cNvPicPr preferRelativeResize="0"/>
          <p:nvPr/>
        </p:nvPicPr>
        <p:blipFill rotWithShape="1">
          <a:blip r:embed="rId4">
            <a:alphaModFix/>
          </a:blip>
          <a:srcRect b="9288" l="0" r="0" t="0"/>
          <a:stretch/>
        </p:blipFill>
        <p:spPr>
          <a:xfrm>
            <a:off x="3448425" y="1267463"/>
            <a:ext cx="2476500" cy="2419350"/>
          </a:xfrm>
          <a:prstGeom prst="rect">
            <a:avLst/>
          </a:prstGeom>
          <a:noFill/>
          <a:ln>
            <a:noFill/>
          </a:ln>
        </p:spPr>
      </p:pic>
      <p:pic>
        <p:nvPicPr>
          <p:cNvPr id="672" name="Google Shape;672;p41"/>
          <p:cNvPicPr preferRelativeResize="0"/>
          <p:nvPr/>
        </p:nvPicPr>
        <p:blipFill>
          <a:blip r:embed="rId5">
            <a:alphaModFix/>
          </a:blip>
          <a:stretch>
            <a:fillRect/>
          </a:stretch>
        </p:blipFill>
        <p:spPr>
          <a:xfrm>
            <a:off x="7056125" y="1950150"/>
            <a:ext cx="1801276" cy="1736650"/>
          </a:xfrm>
          <a:prstGeom prst="rect">
            <a:avLst/>
          </a:prstGeom>
          <a:noFill/>
          <a:ln>
            <a:noFill/>
          </a:ln>
        </p:spPr>
      </p:pic>
      <p:pic>
        <p:nvPicPr>
          <p:cNvPr id="673" name="Google Shape;673;p41"/>
          <p:cNvPicPr preferRelativeResize="0"/>
          <p:nvPr/>
        </p:nvPicPr>
        <p:blipFill>
          <a:blip r:embed="rId6">
            <a:alphaModFix/>
          </a:blip>
          <a:stretch>
            <a:fillRect/>
          </a:stretch>
        </p:blipFill>
        <p:spPr>
          <a:xfrm>
            <a:off x="6148750" y="1267474"/>
            <a:ext cx="1653825" cy="165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80" name="Google Shape;80;p15"/>
          <p:cNvSpPr txBox="1"/>
          <p:nvPr/>
        </p:nvSpPr>
        <p:spPr>
          <a:xfrm>
            <a:off x="365900" y="0"/>
            <a:ext cx="2220600" cy="857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200">
                <a:latin typeface="Lexend Deca"/>
                <a:ea typeface="Lexend Deca"/>
                <a:cs typeface="Lexend Deca"/>
                <a:sym typeface="Lexend Deca"/>
              </a:rPr>
              <a:t>Roadmap</a:t>
            </a:r>
            <a:endParaRPr b="1" sz="3200">
              <a:latin typeface="Lexend Deca"/>
              <a:ea typeface="Lexend Deca"/>
              <a:cs typeface="Lexend Deca"/>
              <a:sym typeface="Lexend Deca"/>
            </a:endParaRPr>
          </a:p>
        </p:txBody>
      </p:sp>
      <p:sp>
        <p:nvSpPr>
          <p:cNvPr id="81" name="Google Shape;81;p15"/>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300">
                <a:solidFill>
                  <a:srgbClr val="FFFFFF"/>
                </a:solidFill>
                <a:latin typeface="Lexend Deca"/>
                <a:ea typeface="Lexend Deca"/>
                <a:cs typeface="Lexend Deca"/>
                <a:sym typeface="Lexend Deca"/>
              </a:rPr>
              <a:t>‹#›</a:t>
            </a:fld>
            <a:endParaRPr sz="1300">
              <a:solidFill>
                <a:srgbClr val="FFFFFF"/>
              </a:solidFill>
              <a:latin typeface="Lexend Deca"/>
              <a:ea typeface="Lexend Deca"/>
              <a:cs typeface="Lexend Deca"/>
              <a:sym typeface="Lexend Deca"/>
            </a:endParaRPr>
          </a:p>
        </p:txBody>
      </p:sp>
      <p:sp>
        <p:nvSpPr>
          <p:cNvPr id="82" name="Google Shape;82;p15"/>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rgbClr val="05006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5"/>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rgbClr val="FFFFFF"/>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84" name="Google Shape;84;p15"/>
          <p:cNvGrpSpPr/>
          <p:nvPr/>
        </p:nvGrpSpPr>
        <p:grpSpPr>
          <a:xfrm>
            <a:off x="1786339" y="1703401"/>
            <a:ext cx="473400" cy="473400"/>
            <a:chOff x="1786339" y="1703401"/>
            <a:chExt cx="473400" cy="473400"/>
          </a:xfrm>
        </p:grpSpPr>
        <p:sp>
          <p:nvSpPr>
            <p:cNvPr id="85" name="Google Shape;85;p15"/>
            <p:cNvSpPr/>
            <p:nvPr/>
          </p:nvSpPr>
          <p:spPr>
            <a:xfrm rot="8100000">
              <a:off x="1855667" y="1772729"/>
              <a:ext cx="334744" cy="334744"/>
            </a:xfrm>
            <a:prstGeom prst="teardrop">
              <a:avLst>
                <a:gd fmla="val 100000" name="adj"/>
              </a:avLst>
            </a:prstGeom>
            <a:solidFill>
              <a:srgbClr val="0A2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195598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585963"/>
                  </a:solidFill>
                  <a:latin typeface="Muli"/>
                  <a:ea typeface="Muli"/>
                  <a:cs typeface="Muli"/>
                  <a:sym typeface="Muli"/>
                </a:rPr>
                <a:t>1</a:t>
              </a:r>
              <a:endParaRPr sz="600">
                <a:solidFill>
                  <a:srgbClr val="585963"/>
                </a:solidFill>
                <a:latin typeface="Muli"/>
                <a:ea typeface="Muli"/>
                <a:cs typeface="Muli"/>
                <a:sym typeface="Muli"/>
              </a:endParaRPr>
            </a:p>
          </p:txBody>
        </p:sp>
      </p:grpSp>
      <p:grpSp>
        <p:nvGrpSpPr>
          <p:cNvPr id="87" name="Google Shape;87;p15"/>
          <p:cNvGrpSpPr/>
          <p:nvPr/>
        </p:nvGrpSpPr>
        <p:grpSpPr>
          <a:xfrm>
            <a:off x="3814414" y="1703401"/>
            <a:ext cx="473400" cy="473400"/>
            <a:chOff x="3814414" y="1703401"/>
            <a:chExt cx="473400" cy="473400"/>
          </a:xfrm>
        </p:grpSpPr>
        <p:sp>
          <p:nvSpPr>
            <p:cNvPr id="88" name="Google Shape;88;p15"/>
            <p:cNvSpPr/>
            <p:nvPr/>
          </p:nvSpPr>
          <p:spPr>
            <a:xfrm rot="8100000">
              <a:off x="3883742" y="1772729"/>
              <a:ext cx="334744" cy="334744"/>
            </a:xfrm>
            <a:prstGeom prst="teardrop">
              <a:avLst>
                <a:gd fmla="val 100000" name="adj"/>
              </a:avLst>
            </a:prstGeom>
            <a:solidFill>
              <a:srgbClr val="24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3984064"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585963"/>
                  </a:solidFill>
                  <a:latin typeface="Muli"/>
                  <a:ea typeface="Muli"/>
                  <a:cs typeface="Muli"/>
                  <a:sym typeface="Muli"/>
                </a:rPr>
                <a:t>3</a:t>
              </a:r>
              <a:endParaRPr sz="600">
                <a:solidFill>
                  <a:srgbClr val="585963"/>
                </a:solidFill>
                <a:latin typeface="Muli"/>
                <a:ea typeface="Muli"/>
                <a:cs typeface="Muli"/>
                <a:sym typeface="Muli"/>
              </a:endParaRPr>
            </a:p>
          </p:txBody>
        </p:sp>
      </p:grpSp>
      <p:grpSp>
        <p:nvGrpSpPr>
          <p:cNvPr id="90" name="Google Shape;90;p15"/>
          <p:cNvGrpSpPr/>
          <p:nvPr/>
        </p:nvGrpSpPr>
        <p:grpSpPr>
          <a:xfrm>
            <a:off x="5842489" y="1703401"/>
            <a:ext cx="473400" cy="473400"/>
            <a:chOff x="5842489" y="1703401"/>
            <a:chExt cx="473400" cy="473400"/>
          </a:xfrm>
        </p:grpSpPr>
        <p:sp>
          <p:nvSpPr>
            <p:cNvPr id="91" name="Google Shape;91;p15"/>
            <p:cNvSpPr/>
            <p:nvPr/>
          </p:nvSpPr>
          <p:spPr>
            <a:xfrm rot="8100000">
              <a:off x="5911817" y="1772729"/>
              <a:ext cx="334744" cy="334744"/>
            </a:xfrm>
            <a:prstGeom prst="teardrop">
              <a:avLst>
                <a:gd fmla="val 100000" name="adj"/>
              </a:avLst>
            </a:prstGeom>
            <a:solidFill>
              <a:srgbClr val="A45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601213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585963"/>
                  </a:solidFill>
                  <a:latin typeface="Muli"/>
                  <a:ea typeface="Muli"/>
                  <a:cs typeface="Muli"/>
                  <a:sym typeface="Muli"/>
                </a:rPr>
                <a:t>5</a:t>
              </a:r>
              <a:endParaRPr sz="600">
                <a:solidFill>
                  <a:srgbClr val="585963"/>
                </a:solidFill>
                <a:latin typeface="Muli"/>
                <a:ea typeface="Muli"/>
                <a:cs typeface="Muli"/>
                <a:sym typeface="Muli"/>
              </a:endParaRPr>
            </a:p>
          </p:txBody>
        </p:sp>
      </p:grpSp>
      <p:grpSp>
        <p:nvGrpSpPr>
          <p:cNvPr id="93" name="Google Shape;93;p15"/>
          <p:cNvGrpSpPr/>
          <p:nvPr/>
        </p:nvGrpSpPr>
        <p:grpSpPr>
          <a:xfrm>
            <a:off x="6880814" y="3576300"/>
            <a:ext cx="473400" cy="473400"/>
            <a:chOff x="6880814" y="3576300"/>
            <a:chExt cx="473400" cy="473400"/>
          </a:xfrm>
        </p:grpSpPr>
        <p:sp>
          <p:nvSpPr>
            <p:cNvPr id="94" name="Google Shape;94;p15"/>
            <p:cNvSpPr/>
            <p:nvPr/>
          </p:nvSpPr>
          <p:spPr>
            <a:xfrm rot="-2700000">
              <a:off x="6950142" y="3645628"/>
              <a:ext cx="334744" cy="334744"/>
            </a:xfrm>
            <a:prstGeom prst="teardrop">
              <a:avLst>
                <a:gd fmla="val 100000" name="adj"/>
              </a:avLst>
            </a:prstGeom>
            <a:solidFill>
              <a:srgbClr val="D39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flipH="1">
              <a:off x="705046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585963"/>
                  </a:solidFill>
                  <a:latin typeface="Muli"/>
                  <a:ea typeface="Muli"/>
                  <a:cs typeface="Muli"/>
                  <a:sym typeface="Muli"/>
                </a:rPr>
                <a:t>6</a:t>
              </a:r>
              <a:endParaRPr sz="600">
                <a:solidFill>
                  <a:srgbClr val="585963"/>
                </a:solidFill>
                <a:latin typeface="Muli"/>
                <a:ea typeface="Muli"/>
                <a:cs typeface="Muli"/>
                <a:sym typeface="Muli"/>
              </a:endParaRPr>
            </a:p>
          </p:txBody>
        </p:sp>
      </p:grpSp>
      <p:grpSp>
        <p:nvGrpSpPr>
          <p:cNvPr id="96" name="Google Shape;96;p15"/>
          <p:cNvGrpSpPr/>
          <p:nvPr/>
        </p:nvGrpSpPr>
        <p:grpSpPr>
          <a:xfrm>
            <a:off x="4852739" y="3576300"/>
            <a:ext cx="473400" cy="473400"/>
            <a:chOff x="4852739" y="3576300"/>
            <a:chExt cx="473400" cy="473400"/>
          </a:xfrm>
        </p:grpSpPr>
        <p:sp>
          <p:nvSpPr>
            <p:cNvPr id="97" name="Google Shape;97;p15"/>
            <p:cNvSpPr/>
            <p:nvPr/>
          </p:nvSpPr>
          <p:spPr>
            <a:xfrm rot="-2700000">
              <a:off x="4922067" y="3645628"/>
              <a:ext cx="334744" cy="334744"/>
            </a:xfrm>
            <a:prstGeom prst="teardrop">
              <a:avLst>
                <a:gd fmla="val 100000" name="adj"/>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flipH="1">
              <a:off x="5022389"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585963"/>
                  </a:solidFill>
                  <a:latin typeface="Muli"/>
                  <a:ea typeface="Muli"/>
                  <a:cs typeface="Muli"/>
                  <a:sym typeface="Muli"/>
                </a:rPr>
                <a:t>4</a:t>
              </a:r>
              <a:endParaRPr sz="600">
                <a:solidFill>
                  <a:srgbClr val="585963"/>
                </a:solidFill>
                <a:latin typeface="Muli"/>
                <a:ea typeface="Muli"/>
                <a:cs typeface="Muli"/>
                <a:sym typeface="Muli"/>
              </a:endParaRPr>
            </a:p>
          </p:txBody>
        </p:sp>
      </p:grpSp>
      <p:grpSp>
        <p:nvGrpSpPr>
          <p:cNvPr id="99" name="Google Shape;99;p15"/>
          <p:cNvGrpSpPr/>
          <p:nvPr/>
        </p:nvGrpSpPr>
        <p:grpSpPr>
          <a:xfrm>
            <a:off x="2824664" y="3576300"/>
            <a:ext cx="473400" cy="473400"/>
            <a:chOff x="2824664" y="3576300"/>
            <a:chExt cx="473400" cy="473400"/>
          </a:xfrm>
        </p:grpSpPr>
        <p:sp>
          <p:nvSpPr>
            <p:cNvPr id="100" name="Google Shape;100;p15"/>
            <p:cNvSpPr/>
            <p:nvPr/>
          </p:nvSpPr>
          <p:spPr>
            <a:xfrm rot="-2700000">
              <a:off x="2893992" y="3645628"/>
              <a:ext cx="334744" cy="334744"/>
            </a:xfrm>
            <a:prstGeom prst="teardrop">
              <a:avLst>
                <a:gd fmla="val 100000" name="adj"/>
              </a:avLst>
            </a:pr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flipH="1">
              <a:off x="299431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585963"/>
                  </a:solidFill>
                  <a:latin typeface="Muli"/>
                  <a:ea typeface="Muli"/>
                  <a:cs typeface="Muli"/>
                  <a:sym typeface="Muli"/>
                </a:rPr>
                <a:t>2</a:t>
              </a:r>
              <a:endParaRPr sz="600">
                <a:solidFill>
                  <a:srgbClr val="585963"/>
                </a:solidFill>
                <a:latin typeface="Muli"/>
                <a:ea typeface="Muli"/>
                <a:cs typeface="Muli"/>
                <a:sym typeface="Muli"/>
              </a:endParaRPr>
            </a:p>
          </p:txBody>
        </p:sp>
      </p:grpSp>
      <p:sp>
        <p:nvSpPr>
          <p:cNvPr id="102" name="Google Shape;102;p15"/>
          <p:cNvSpPr txBox="1"/>
          <p:nvPr/>
        </p:nvSpPr>
        <p:spPr>
          <a:xfrm>
            <a:off x="2471575" y="4121700"/>
            <a:ext cx="11796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Clr>
                <a:schemeClr val="dk1"/>
              </a:buClr>
              <a:buSzPts val="1100"/>
              <a:buFont typeface="Arial"/>
              <a:buNone/>
            </a:pPr>
            <a:r>
              <a:rPr b="1" lang="en" sz="1200">
                <a:solidFill>
                  <a:schemeClr val="dk1"/>
                </a:solidFill>
                <a:latin typeface="Work Sans"/>
                <a:ea typeface="Work Sans"/>
                <a:cs typeface="Work Sans"/>
                <a:sym typeface="Work Sans"/>
              </a:rPr>
              <a:t>Selected Interface</a:t>
            </a:r>
            <a:endParaRPr sz="300">
              <a:solidFill>
                <a:srgbClr val="FFFFFF"/>
              </a:solidFill>
              <a:latin typeface="Muli"/>
              <a:ea typeface="Muli"/>
              <a:cs typeface="Muli"/>
              <a:sym typeface="Muli"/>
            </a:endParaRPr>
          </a:p>
        </p:txBody>
      </p:sp>
      <p:sp>
        <p:nvSpPr>
          <p:cNvPr id="103" name="Google Shape;103;p15"/>
          <p:cNvSpPr txBox="1"/>
          <p:nvPr/>
        </p:nvSpPr>
        <p:spPr>
          <a:xfrm>
            <a:off x="1379855" y="1216063"/>
            <a:ext cx="12864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Clr>
                <a:schemeClr val="dk1"/>
              </a:buClr>
              <a:buSzPts val="1100"/>
              <a:buFont typeface="Arial"/>
              <a:buNone/>
            </a:pPr>
            <a:r>
              <a:rPr b="1" lang="en" sz="1200">
                <a:solidFill>
                  <a:schemeClr val="dk1"/>
                </a:solidFill>
                <a:latin typeface="Work Sans"/>
                <a:ea typeface="Work Sans"/>
                <a:cs typeface="Work Sans"/>
                <a:sym typeface="Work Sans"/>
              </a:rPr>
              <a:t>Mission Statement</a:t>
            </a:r>
            <a:endParaRPr sz="1200">
              <a:solidFill>
                <a:srgbClr val="FFFFFF"/>
              </a:solidFill>
              <a:latin typeface="Muli"/>
              <a:ea typeface="Muli"/>
              <a:cs typeface="Muli"/>
              <a:sym typeface="Muli"/>
            </a:endParaRPr>
          </a:p>
        </p:txBody>
      </p:sp>
      <p:sp>
        <p:nvSpPr>
          <p:cNvPr id="104" name="Google Shape;104;p15"/>
          <p:cNvSpPr txBox="1"/>
          <p:nvPr/>
        </p:nvSpPr>
        <p:spPr>
          <a:xfrm>
            <a:off x="5411100" y="1216075"/>
            <a:ext cx="13362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200">
                <a:solidFill>
                  <a:schemeClr val="dk1"/>
                </a:solidFill>
                <a:latin typeface="Work Sans"/>
                <a:ea typeface="Work Sans"/>
                <a:cs typeface="Work Sans"/>
                <a:sym typeface="Work Sans"/>
              </a:rPr>
              <a:t>UI Changes</a:t>
            </a:r>
            <a:endParaRPr sz="1200">
              <a:solidFill>
                <a:srgbClr val="FFFFFF"/>
              </a:solidFill>
              <a:latin typeface="Muli"/>
              <a:ea typeface="Muli"/>
              <a:cs typeface="Muli"/>
              <a:sym typeface="Muli"/>
            </a:endParaRPr>
          </a:p>
          <a:p>
            <a:pPr indent="0" lvl="0" marL="0" marR="0" rtl="0" algn="ctr">
              <a:lnSpc>
                <a:spcPct val="100000"/>
              </a:lnSpc>
              <a:spcBef>
                <a:spcPts val="1200"/>
              </a:spcBef>
              <a:spcAft>
                <a:spcPts val="0"/>
              </a:spcAft>
              <a:buNone/>
            </a:pPr>
            <a:r>
              <a:t/>
            </a:r>
            <a:endParaRPr sz="900">
              <a:solidFill>
                <a:srgbClr val="FFFFFF"/>
              </a:solidFill>
              <a:latin typeface="Muli"/>
              <a:ea typeface="Muli"/>
              <a:cs typeface="Muli"/>
              <a:sym typeface="Muli"/>
            </a:endParaRPr>
          </a:p>
        </p:txBody>
      </p:sp>
      <p:sp>
        <p:nvSpPr>
          <p:cNvPr id="105" name="Google Shape;105;p15"/>
          <p:cNvSpPr txBox="1"/>
          <p:nvPr/>
        </p:nvSpPr>
        <p:spPr>
          <a:xfrm>
            <a:off x="3433575" y="1156100"/>
            <a:ext cx="12351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Clr>
                <a:schemeClr val="dk1"/>
              </a:buClr>
              <a:buSzPts val="1100"/>
              <a:buFont typeface="Arial"/>
              <a:buNone/>
            </a:pPr>
            <a:r>
              <a:rPr b="1" lang="en" sz="1200">
                <a:solidFill>
                  <a:schemeClr val="dk1"/>
                </a:solidFill>
                <a:latin typeface="Work Sans"/>
                <a:ea typeface="Work Sans"/>
                <a:cs typeface="Work Sans"/>
                <a:sym typeface="Work Sans"/>
              </a:rPr>
              <a:t>Low-Fi Prototype</a:t>
            </a:r>
            <a:endParaRPr sz="700">
              <a:solidFill>
                <a:srgbClr val="FFFFFF"/>
              </a:solidFill>
              <a:latin typeface="Muli"/>
              <a:ea typeface="Muli"/>
              <a:cs typeface="Muli"/>
              <a:sym typeface="Muli"/>
            </a:endParaRPr>
          </a:p>
        </p:txBody>
      </p:sp>
      <p:sp>
        <p:nvSpPr>
          <p:cNvPr id="106" name="Google Shape;106;p15"/>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chemeClr val="dk1"/>
                </a:solidFill>
                <a:latin typeface="Work Sans"/>
                <a:ea typeface="Work Sans"/>
                <a:cs typeface="Work Sans"/>
                <a:sym typeface="Work Sans"/>
              </a:rPr>
              <a:t>Experiment</a:t>
            </a:r>
            <a:endParaRPr sz="1200">
              <a:solidFill>
                <a:srgbClr val="FFFFFF"/>
              </a:solidFill>
              <a:latin typeface="Muli"/>
              <a:ea typeface="Muli"/>
              <a:cs typeface="Muli"/>
              <a:sym typeface="Muli"/>
            </a:endParaRPr>
          </a:p>
          <a:p>
            <a:pPr indent="0" lvl="0" marL="0" marR="0" rtl="0" algn="ctr">
              <a:lnSpc>
                <a:spcPct val="100000"/>
              </a:lnSpc>
              <a:spcBef>
                <a:spcPts val="1200"/>
              </a:spcBef>
              <a:spcAft>
                <a:spcPts val="0"/>
              </a:spcAft>
              <a:buNone/>
            </a:pPr>
            <a:r>
              <a:t/>
            </a:r>
            <a:endParaRPr b="1" sz="1200">
              <a:solidFill>
                <a:schemeClr val="dk1"/>
              </a:solidFill>
              <a:latin typeface="Work Sans"/>
              <a:ea typeface="Work Sans"/>
              <a:cs typeface="Work Sans"/>
              <a:sym typeface="Work Sans"/>
            </a:endParaRPr>
          </a:p>
        </p:txBody>
      </p:sp>
      <p:sp>
        <p:nvSpPr>
          <p:cNvPr id="107" name="Google Shape;107;p15"/>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chemeClr val="dk1"/>
                </a:solidFill>
                <a:latin typeface="Work Sans"/>
                <a:ea typeface="Work Sans"/>
                <a:cs typeface="Work Sans"/>
                <a:sym typeface="Work Sans"/>
              </a:rPr>
              <a:t>Summary</a:t>
            </a:r>
            <a:endParaRPr sz="900">
              <a:solidFill>
                <a:srgbClr val="FFFFFF"/>
              </a:solidFill>
              <a:latin typeface="Muli"/>
              <a:ea typeface="Muli"/>
              <a:cs typeface="Muli"/>
              <a:sym typeface="Mul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42"/>
          <p:cNvPicPr preferRelativeResize="0"/>
          <p:nvPr/>
        </p:nvPicPr>
        <p:blipFill>
          <a:blip r:embed="rId3">
            <a:alphaModFix/>
          </a:blip>
          <a:stretch>
            <a:fillRect/>
          </a:stretch>
        </p:blipFill>
        <p:spPr>
          <a:xfrm>
            <a:off x="0" y="-8"/>
            <a:ext cx="9144000" cy="5143495"/>
          </a:xfrm>
          <a:prstGeom prst="rect">
            <a:avLst/>
          </a:prstGeom>
          <a:noFill/>
          <a:ln>
            <a:noFill/>
          </a:ln>
        </p:spPr>
      </p:pic>
      <p:sp>
        <p:nvSpPr>
          <p:cNvPr id="679" name="Google Shape;679;p42"/>
          <p:cNvSpPr txBox="1"/>
          <p:nvPr/>
        </p:nvSpPr>
        <p:spPr>
          <a:xfrm>
            <a:off x="365900" y="0"/>
            <a:ext cx="2220600" cy="857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200">
                <a:latin typeface="Lexend Deca"/>
                <a:ea typeface="Lexend Deca"/>
                <a:cs typeface="Lexend Deca"/>
                <a:sym typeface="Lexend Deca"/>
              </a:rPr>
              <a:t>Roadmap</a:t>
            </a:r>
            <a:endParaRPr b="1" sz="3200">
              <a:latin typeface="Lexend Deca"/>
              <a:ea typeface="Lexend Deca"/>
              <a:cs typeface="Lexend Deca"/>
              <a:sym typeface="Lexend Deca"/>
            </a:endParaRPr>
          </a:p>
        </p:txBody>
      </p:sp>
      <p:sp>
        <p:nvSpPr>
          <p:cNvPr id="680" name="Google Shape;680;p42"/>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300">
                <a:solidFill>
                  <a:srgbClr val="FFFFFF"/>
                </a:solidFill>
                <a:latin typeface="Lexend Deca"/>
                <a:ea typeface="Lexend Deca"/>
                <a:cs typeface="Lexend Deca"/>
                <a:sym typeface="Lexend Deca"/>
              </a:rPr>
              <a:t>‹#›</a:t>
            </a:fld>
            <a:endParaRPr sz="1300">
              <a:solidFill>
                <a:srgbClr val="FFFFFF"/>
              </a:solidFill>
              <a:latin typeface="Lexend Deca"/>
              <a:ea typeface="Lexend Deca"/>
              <a:cs typeface="Lexend Deca"/>
              <a:sym typeface="Lexend Deca"/>
            </a:endParaRPr>
          </a:p>
        </p:txBody>
      </p:sp>
      <p:sp>
        <p:nvSpPr>
          <p:cNvPr id="681" name="Google Shape;681;p42"/>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rgbClr val="05006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42"/>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rgbClr val="FFFFFF"/>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683" name="Google Shape;683;p42"/>
          <p:cNvGrpSpPr/>
          <p:nvPr/>
        </p:nvGrpSpPr>
        <p:grpSpPr>
          <a:xfrm>
            <a:off x="1786339" y="1703401"/>
            <a:ext cx="473400" cy="473400"/>
            <a:chOff x="1786339" y="1703401"/>
            <a:chExt cx="473400" cy="473400"/>
          </a:xfrm>
        </p:grpSpPr>
        <p:sp>
          <p:nvSpPr>
            <p:cNvPr id="684" name="Google Shape;684;p42"/>
            <p:cNvSpPr/>
            <p:nvPr/>
          </p:nvSpPr>
          <p:spPr>
            <a:xfrm rot="8100000">
              <a:off x="1855667" y="1772729"/>
              <a:ext cx="334744" cy="334744"/>
            </a:xfrm>
            <a:prstGeom prst="teardrop">
              <a:avLst>
                <a:gd fmla="val 100000" name="adj"/>
              </a:avLst>
            </a:prstGeom>
            <a:solidFill>
              <a:srgbClr val="0A2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85" name="Google Shape;685;p42"/>
            <p:cNvSpPr/>
            <p:nvPr/>
          </p:nvSpPr>
          <p:spPr>
            <a:xfrm>
              <a:off x="195598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1</a:t>
              </a:r>
              <a:endParaRPr sz="600">
                <a:solidFill>
                  <a:srgbClr val="999999"/>
                </a:solidFill>
                <a:latin typeface="Muli"/>
                <a:ea typeface="Muli"/>
                <a:cs typeface="Muli"/>
                <a:sym typeface="Muli"/>
              </a:endParaRPr>
            </a:p>
          </p:txBody>
        </p:sp>
      </p:grpSp>
      <p:grpSp>
        <p:nvGrpSpPr>
          <p:cNvPr id="686" name="Google Shape;686;p42"/>
          <p:cNvGrpSpPr/>
          <p:nvPr/>
        </p:nvGrpSpPr>
        <p:grpSpPr>
          <a:xfrm>
            <a:off x="3814414" y="1703401"/>
            <a:ext cx="473400" cy="473400"/>
            <a:chOff x="3814414" y="1703401"/>
            <a:chExt cx="473400" cy="473400"/>
          </a:xfrm>
        </p:grpSpPr>
        <p:sp>
          <p:nvSpPr>
            <p:cNvPr id="687" name="Google Shape;687;p42"/>
            <p:cNvSpPr/>
            <p:nvPr/>
          </p:nvSpPr>
          <p:spPr>
            <a:xfrm rot="8100000">
              <a:off x="3883742" y="1772729"/>
              <a:ext cx="334744" cy="334744"/>
            </a:xfrm>
            <a:prstGeom prst="teardrop">
              <a:avLst>
                <a:gd fmla="val 100000" name="adj"/>
              </a:avLst>
            </a:prstGeom>
            <a:solidFill>
              <a:srgbClr val="24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688" name="Google Shape;688;p42"/>
            <p:cNvSpPr/>
            <p:nvPr/>
          </p:nvSpPr>
          <p:spPr>
            <a:xfrm>
              <a:off x="3984064"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CCCCCC"/>
                  </a:solidFill>
                  <a:latin typeface="Muli"/>
                  <a:ea typeface="Muli"/>
                  <a:cs typeface="Muli"/>
                  <a:sym typeface="Muli"/>
                </a:rPr>
                <a:t>3</a:t>
              </a:r>
              <a:endParaRPr sz="600">
                <a:solidFill>
                  <a:srgbClr val="CCCCCC"/>
                </a:solidFill>
                <a:latin typeface="Muli"/>
                <a:ea typeface="Muli"/>
                <a:cs typeface="Muli"/>
                <a:sym typeface="Muli"/>
              </a:endParaRPr>
            </a:p>
          </p:txBody>
        </p:sp>
      </p:grpSp>
      <p:grpSp>
        <p:nvGrpSpPr>
          <p:cNvPr id="689" name="Google Shape;689;p42"/>
          <p:cNvGrpSpPr/>
          <p:nvPr/>
        </p:nvGrpSpPr>
        <p:grpSpPr>
          <a:xfrm>
            <a:off x="5842489" y="1703401"/>
            <a:ext cx="473400" cy="473400"/>
            <a:chOff x="5842489" y="1703401"/>
            <a:chExt cx="473400" cy="473400"/>
          </a:xfrm>
        </p:grpSpPr>
        <p:sp>
          <p:nvSpPr>
            <p:cNvPr id="690" name="Google Shape;690;p42"/>
            <p:cNvSpPr/>
            <p:nvPr/>
          </p:nvSpPr>
          <p:spPr>
            <a:xfrm rot="8100000">
              <a:off x="5911817" y="1772729"/>
              <a:ext cx="334744" cy="334744"/>
            </a:xfrm>
            <a:prstGeom prst="teardrop">
              <a:avLst>
                <a:gd fmla="val 100000" name="adj"/>
              </a:avLst>
            </a:prstGeom>
            <a:solidFill>
              <a:srgbClr val="A45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691" name="Google Shape;691;p42"/>
            <p:cNvSpPr/>
            <p:nvPr/>
          </p:nvSpPr>
          <p:spPr>
            <a:xfrm>
              <a:off x="601213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B7B7B7"/>
                  </a:solidFill>
                  <a:latin typeface="Muli"/>
                  <a:ea typeface="Muli"/>
                  <a:cs typeface="Muli"/>
                  <a:sym typeface="Muli"/>
                </a:rPr>
                <a:t>5</a:t>
              </a:r>
              <a:endParaRPr sz="600">
                <a:solidFill>
                  <a:srgbClr val="B7B7B7"/>
                </a:solidFill>
                <a:latin typeface="Muli"/>
                <a:ea typeface="Muli"/>
                <a:cs typeface="Muli"/>
                <a:sym typeface="Muli"/>
              </a:endParaRPr>
            </a:p>
          </p:txBody>
        </p:sp>
      </p:grpSp>
      <p:grpSp>
        <p:nvGrpSpPr>
          <p:cNvPr id="692" name="Google Shape;692;p42"/>
          <p:cNvGrpSpPr/>
          <p:nvPr/>
        </p:nvGrpSpPr>
        <p:grpSpPr>
          <a:xfrm>
            <a:off x="6880814" y="3576300"/>
            <a:ext cx="473400" cy="473400"/>
            <a:chOff x="6880814" y="3576300"/>
            <a:chExt cx="473400" cy="473400"/>
          </a:xfrm>
        </p:grpSpPr>
        <p:sp>
          <p:nvSpPr>
            <p:cNvPr id="693" name="Google Shape;693;p42"/>
            <p:cNvSpPr/>
            <p:nvPr/>
          </p:nvSpPr>
          <p:spPr>
            <a:xfrm rot="-2700000">
              <a:off x="6950142" y="3645628"/>
              <a:ext cx="334744" cy="334744"/>
            </a:xfrm>
            <a:prstGeom prst="teardrop">
              <a:avLst>
                <a:gd fmla="val 100000" name="adj"/>
              </a:avLst>
            </a:prstGeom>
            <a:solidFill>
              <a:srgbClr val="D39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flipH="1">
              <a:off x="705046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Muli"/>
                  <a:ea typeface="Muli"/>
                  <a:cs typeface="Muli"/>
                  <a:sym typeface="Muli"/>
                </a:rPr>
                <a:t>6</a:t>
              </a:r>
              <a:endParaRPr sz="600">
                <a:latin typeface="Muli"/>
                <a:ea typeface="Muli"/>
                <a:cs typeface="Muli"/>
                <a:sym typeface="Muli"/>
              </a:endParaRPr>
            </a:p>
          </p:txBody>
        </p:sp>
      </p:grpSp>
      <p:grpSp>
        <p:nvGrpSpPr>
          <p:cNvPr id="695" name="Google Shape;695;p42"/>
          <p:cNvGrpSpPr/>
          <p:nvPr/>
        </p:nvGrpSpPr>
        <p:grpSpPr>
          <a:xfrm>
            <a:off x="4852739" y="3576300"/>
            <a:ext cx="473400" cy="473400"/>
            <a:chOff x="4852739" y="3576300"/>
            <a:chExt cx="473400" cy="473400"/>
          </a:xfrm>
        </p:grpSpPr>
        <p:sp>
          <p:nvSpPr>
            <p:cNvPr id="696" name="Google Shape;696;p42"/>
            <p:cNvSpPr/>
            <p:nvPr/>
          </p:nvSpPr>
          <p:spPr>
            <a:xfrm rot="-2700000">
              <a:off x="4922067" y="3645628"/>
              <a:ext cx="334744" cy="334744"/>
            </a:xfrm>
            <a:prstGeom prst="teardrop">
              <a:avLst>
                <a:gd fmla="val 100000" name="adj"/>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flipH="1">
              <a:off x="5022389"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Muli"/>
                  <a:ea typeface="Muli"/>
                  <a:cs typeface="Muli"/>
                  <a:sym typeface="Muli"/>
                </a:rPr>
                <a:t>4</a:t>
              </a:r>
              <a:endParaRPr sz="600">
                <a:latin typeface="Muli"/>
                <a:ea typeface="Muli"/>
                <a:cs typeface="Muli"/>
                <a:sym typeface="Muli"/>
              </a:endParaRPr>
            </a:p>
          </p:txBody>
        </p:sp>
      </p:grpSp>
      <p:grpSp>
        <p:nvGrpSpPr>
          <p:cNvPr id="698" name="Google Shape;698;p42"/>
          <p:cNvGrpSpPr/>
          <p:nvPr/>
        </p:nvGrpSpPr>
        <p:grpSpPr>
          <a:xfrm>
            <a:off x="2824664" y="3576300"/>
            <a:ext cx="473400" cy="473400"/>
            <a:chOff x="2824664" y="3576300"/>
            <a:chExt cx="473400" cy="473400"/>
          </a:xfrm>
        </p:grpSpPr>
        <p:sp>
          <p:nvSpPr>
            <p:cNvPr id="699" name="Google Shape;699;p42"/>
            <p:cNvSpPr/>
            <p:nvPr/>
          </p:nvSpPr>
          <p:spPr>
            <a:xfrm rot="-2700000">
              <a:off x="2893992" y="3645628"/>
              <a:ext cx="334744" cy="334744"/>
            </a:xfrm>
            <a:prstGeom prst="teardrop">
              <a:avLst>
                <a:gd fmla="val 100000" name="adj"/>
              </a:avLst>
            </a:pr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00" name="Google Shape;700;p42"/>
            <p:cNvSpPr/>
            <p:nvPr/>
          </p:nvSpPr>
          <p:spPr>
            <a:xfrm flipH="1">
              <a:off x="299431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2</a:t>
              </a:r>
              <a:endParaRPr sz="600">
                <a:solidFill>
                  <a:srgbClr val="999999"/>
                </a:solidFill>
                <a:latin typeface="Muli"/>
                <a:ea typeface="Muli"/>
                <a:cs typeface="Muli"/>
                <a:sym typeface="Muli"/>
              </a:endParaRPr>
            </a:p>
          </p:txBody>
        </p:sp>
      </p:grpSp>
      <p:sp>
        <p:nvSpPr>
          <p:cNvPr id="701" name="Google Shape;701;p42"/>
          <p:cNvSpPr txBox="1"/>
          <p:nvPr/>
        </p:nvSpPr>
        <p:spPr>
          <a:xfrm>
            <a:off x="2471575" y="4121700"/>
            <a:ext cx="11796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Work Sans"/>
                <a:ea typeface="Work Sans"/>
                <a:cs typeface="Work Sans"/>
                <a:sym typeface="Work Sans"/>
              </a:rPr>
              <a:t>Selected Interface</a:t>
            </a:r>
            <a:endParaRPr sz="300">
              <a:solidFill>
                <a:srgbClr val="CCCCCC"/>
              </a:solidFill>
              <a:latin typeface="Muli"/>
              <a:ea typeface="Muli"/>
              <a:cs typeface="Muli"/>
              <a:sym typeface="Muli"/>
            </a:endParaRPr>
          </a:p>
        </p:txBody>
      </p:sp>
      <p:sp>
        <p:nvSpPr>
          <p:cNvPr id="702" name="Google Shape;702;p42"/>
          <p:cNvSpPr txBox="1"/>
          <p:nvPr/>
        </p:nvSpPr>
        <p:spPr>
          <a:xfrm>
            <a:off x="1379855" y="1216063"/>
            <a:ext cx="12864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Work Sans"/>
                <a:ea typeface="Work Sans"/>
                <a:cs typeface="Work Sans"/>
                <a:sym typeface="Work Sans"/>
              </a:rPr>
              <a:t>Mission Statement</a:t>
            </a:r>
            <a:endParaRPr sz="1200">
              <a:solidFill>
                <a:srgbClr val="CCCCCC"/>
              </a:solidFill>
              <a:latin typeface="Muli"/>
              <a:ea typeface="Muli"/>
              <a:cs typeface="Muli"/>
              <a:sym typeface="Muli"/>
            </a:endParaRPr>
          </a:p>
        </p:txBody>
      </p:sp>
      <p:sp>
        <p:nvSpPr>
          <p:cNvPr id="703" name="Google Shape;703;p42"/>
          <p:cNvSpPr txBox="1"/>
          <p:nvPr/>
        </p:nvSpPr>
        <p:spPr>
          <a:xfrm>
            <a:off x="5411100" y="1216075"/>
            <a:ext cx="13362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200">
                <a:solidFill>
                  <a:srgbClr val="B7B7B7"/>
                </a:solidFill>
                <a:latin typeface="Work Sans"/>
                <a:ea typeface="Work Sans"/>
                <a:cs typeface="Work Sans"/>
                <a:sym typeface="Work Sans"/>
              </a:rPr>
              <a:t>UI Changes</a:t>
            </a:r>
            <a:endParaRPr sz="1200">
              <a:solidFill>
                <a:srgbClr val="B7B7B7"/>
              </a:solidFill>
              <a:latin typeface="Muli"/>
              <a:ea typeface="Muli"/>
              <a:cs typeface="Muli"/>
              <a:sym typeface="Muli"/>
            </a:endParaRPr>
          </a:p>
          <a:p>
            <a:pPr indent="0" lvl="0" marL="0" marR="0" rtl="0" algn="ctr">
              <a:lnSpc>
                <a:spcPct val="100000"/>
              </a:lnSpc>
              <a:spcBef>
                <a:spcPts val="1200"/>
              </a:spcBef>
              <a:spcAft>
                <a:spcPts val="0"/>
              </a:spcAft>
              <a:buNone/>
            </a:pPr>
            <a:r>
              <a:t/>
            </a:r>
            <a:endParaRPr sz="900">
              <a:solidFill>
                <a:srgbClr val="B7B7B7"/>
              </a:solidFill>
              <a:latin typeface="Muli"/>
              <a:ea typeface="Muli"/>
              <a:cs typeface="Muli"/>
              <a:sym typeface="Muli"/>
            </a:endParaRPr>
          </a:p>
        </p:txBody>
      </p:sp>
      <p:sp>
        <p:nvSpPr>
          <p:cNvPr id="704" name="Google Shape;704;p42"/>
          <p:cNvSpPr txBox="1"/>
          <p:nvPr/>
        </p:nvSpPr>
        <p:spPr>
          <a:xfrm>
            <a:off x="3433575" y="1156100"/>
            <a:ext cx="12351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Work Sans"/>
                <a:ea typeface="Work Sans"/>
                <a:cs typeface="Work Sans"/>
                <a:sym typeface="Work Sans"/>
              </a:rPr>
              <a:t>Low-Fi Prototype</a:t>
            </a:r>
            <a:endParaRPr sz="700">
              <a:solidFill>
                <a:srgbClr val="CCCCCC"/>
              </a:solidFill>
              <a:latin typeface="Muli"/>
              <a:ea typeface="Muli"/>
              <a:cs typeface="Muli"/>
              <a:sym typeface="Muli"/>
            </a:endParaRPr>
          </a:p>
        </p:txBody>
      </p:sp>
      <p:sp>
        <p:nvSpPr>
          <p:cNvPr id="705" name="Google Shape;705;p42"/>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B7B7B7"/>
                </a:solidFill>
                <a:latin typeface="Work Sans"/>
                <a:ea typeface="Work Sans"/>
                <a:cs typeface="Work Sans"/>
                <a:sym typeface="Work Sans"/>
              </a:rPr>
              <a:t>Experiment</a:t>
            </a:r>
            <a:endParaRPr sz="1200">
              <a:solidFill>
                <a:srgbClr val="B7B7B7"/>
              </a:solidFill>
              <a:latin typeface="Muli"/>
              <a:ea typeface="Muli"/>
              <a:cs typeface="Muli"/>
              <a:sym typeface="Muli"/>
            </a:endParaRPr>
          </a:p>
          <a:p>
            <a:pPr indent="0" lvl="0" marL="0" marR="0" rtl="0" algn="ctr">
              <a:lnSpc>
                <a:spcPct val="100000"/>
              </a:lnSpc>
              <a:spcBef>
                <a:spcPts val="1200"/>
              </a:spcBef>
              <a:spcAft>
                <a:spcPts val="0"/>
              </a:spcAft>
              <a:buNone/>
            </a:pPr>
            <a:r>
              <a:t/>
            </a:r>
            <a:endParaRPr b="1" sz="1200">
              <a:solidFill>
                <a:srgbClr val="B7B7B7"/>
              </a:solidFill>
              <a:latin typeface="Work Sans"/>
              <a:ea typeface="Work Sans"/>
              <a:cs typeface="Work Sans"/>
              <a:sym typeface="Work Sans"/>
            </a:endParaRPr>
          </a:p>
        </p:txBody>
      </p:sp>
      <p:sp>
        <p:nvSpPr>
          <p:cNvPr id="706" name="Google Shape;706;p42"/>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latin typeface="Work Sans"/>
                <a:ea typeface="Work Sans"/>
                <a:cs typeface="Work Sans"/>
                <a:sym typeface="Work Sans"/>
              </a:rPr>
              <a:t>Summary</a:t>
            </a:r>
            <a:endParaRPr sz="900">
              <a:latin typeface="Muli"/>
              <a:ea typeface="Muli"/>
              <a:cs typeface="Muli"/>
              <a:sym typeface="Mul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43"/>
          <p:cNvPicPr preferRelativeResize="0"/>
          <p:nvPr/>
        </p:nvPicPr>
        <p:blipFill>
          <a:blip r:embed="rId3">
            <a:alphaModFix/>
          </a:blip>
          <a:stretch>
            <a:fillRect/>
          </a:stretch>
        </p:blipFill>
        <p:spPr>
          <a:xfrm>
            <a:off x="0" y="-8"/>
            <a:ext cx="9144000" cy="5143495"/>
          </a:xfrm>
          <a:prstGeom prst="rect">
            <a:avLst/>
          </a:prstGeom>
          <a:noFill/>
          <a:ln>
            <a:noFill/>
          </a:ln>
        </p:spPr>
      </p:pic>
      <p:sp>
        <p:nvSpPr>
          <p:cNvPr id="712" name="Google Shape;712;p43"/>
          <p:cNvSpPr txBox="1"/>
          <p:nvPr>
            <p:ph type="title"/>
          </p:nvPr>
        </p:nvSpPr>
        <p:spPr>
          <a:xfrm>
            <a:off x="311700" y="445025"/>
            <a:ext cx="24351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990"/>
              <a:buFont typeface="Arial"/>
              <a:buNone/>
            </a:pPr>
            <a:r>
              <a:rPr b="1" lang="en" sz="2500">
                <a:solidFill>
                  <a:srgbClr val="000000"/>
                </a:solidFill>
                <a:latin typeface="DM Sans"/>
                <a:ea typeface="DM Sans"/>
                <a:cs typeface="DM Sans"/>
                <a:sym typeface="DM Sans"/>
              </a:rPr>
              <a:t>Summary </a:t>
            </a:r>
            <a:endParaRPr b="1" sz="2500">
              <a:solidFill>
                <a:srgbClr val="000000"/>
              </a:solidFill>
              <a:latin typeface="DM Sans"/>
              <a:ea typeface="DM Sans"/>
              <a:cs typeface="DM Sans"/>
              <a:sym typeface="DM Sans"/>
            </a:endParaRPr>
          </a:p>
        </p:txBody>
      </p:sp>
      <p:sp>
        <p:nvSpPr>
          <p:cNvPr id="713" name="Google Shape;713;p43"/>
          <p:cNvSpPr/>
          <p:nvPr/>
        </p:nvSpPr>
        <p:spPr>
          <a:xfrm>
            <a:off x="919275" y="1433625"/>
            <a:ext cx="1937100" cy="1094400"/>
          </a:xfrm>
          <a:prstGeom prst="wedgeRoundRectCallout">
            <a:avLst>
              <a:gd fmla="val -20833" name="adj1"/>
              <a:gd fmla="val 62500" name="adj2"/>
              <a:gd fmla="val 0" name="adj3"/>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300">
                <a:latin typeface="DM Sans"/>
                <a:ea typeface="DM Sans"/>
                <a:cs typeface="DM Sans"/>
                <a:sym typeface="DM Sans"/>
              </a:rPr>
              <a:t>“This is so interesting! ” </a:t>
            </a:r>
            <a:endParaRPr/>
          </a:p>
        </p:txBody>
      </p:sp>
      <p:sp>
        <p:nvSpPr>
          <p:cNvPr id="714" name="Google Shape;714;p43"/>
          <p:cNvSpPr/>
          <p:nvPr/>
        </p:nvSpPr>
        <p:spPr>
          <a:xfrm>
            <a:off x="919275" y="2943925"/>
            <a:ext cx="1937100" cy="1094400"/>
          </a:xfrm>
          <a:prstGeom prst="wedgeRoundRectCallout">
            <a:avLst>
              <a:gd fmla="val -20833" name="adj1"/>
              <a:gd fmla="val 62500" name="adj2"/>
              <a:gd fmla="val 0" name="adj3"/>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300">
                <a:latin typeface="DM Sans"/>
                <a:ea typeface="DM Sans"/>
                <a:cs typeface="DM Sans"/>
                <a:sym typeface="DM Sans"/>
              </a:rPr>
              <a:t>“I would definitely use this app.”</a:t>
            </a:r>
            <a:endParaRPr/>
          </a:p>
        </p:txBody>
      </p:sp>
      <p:sp>
        <p:nvSpPr>
          <p:cNvPr id="715" name="Google Shape;715;p43"/>
          <p:cNvSpPr/>
          <p:nvPr/>
        </p:nvSpPr>
        <p:spPr>
          <a:xfrm>
            <a:off x="6678550" y="1433625"/>
            <a:ext cx="1937100" cy="1094400"/>
          </a:xfrm>
          <a:prstGeom prst="wedgeRoundRectCallout">
            <a:avLst>
              <a:gd fmla="val -20833" name="adj1"/>
              <a:gd fmla="val 62500" name="adj2"/>
              <a:gd fmla="val 0" name="adj3"/>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300">
                <a:latin typeface="DM Sans"/>
                <a:ea typeface="DM Sans"/>
                <a:cs typeface="DM Sans"/>
                <a:sym typeface="DM Sans"/>
              </a:rPr>
              <a:t>“Oh yeah, that makes sense now”</a:t>
            </a:r>
            <a:endParaRPr/>
          </a:p>
        </p:txBody>
      </p:sp>
      <p:sp>
        <p:nvSpPr>
          <p:cNvPr id="716" name="Google Shape;716;p43"/>
          <p:cNvSpPr/>
          <p:nvPr/>
        </p:nvSpPr>
        <p:spPr>
          <a:xfrm>
            <a:off x="3228375" y="751425"/>
            <a:ext cx="2243400" cy="1776600"/>
          </a:xfrm>
          <a:prstGeom prst="wedgeEllipseCallout">
            <a:avLst>
              <a:gd fmla="val -20833" name="adj1"/>
              <a:gd fmla="val 6250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300">
                <a:latin typeface="DM Sans"/>
                <a:ea typeface="DM Sans"/>
                <a:cs typeface="DM Sans"/>
                <a:sym typeface="DM Sans"/>
              </a:rPr>
              <a:t>“It’s amazing how this is different from other social media platforms”</a:t>
            </a:r>
            <a:endParaRPr/>
          </a:p>
        </p:txBody>
      </p:sp>
      <p:sp>
        <p:nvSpPr>
          <p:cNvPr id="717" name="Google Shape;717;p43"/>
          <p:cNvSpPr/>
          <p:nvPr/>
        </p:nvSpPr>
        <p:spPr>
          <a:xfrm>
            <a:off x="4399350" y="2353175"/>
            <a:ext cx="2637300" cy="2168400"/>
          </a:xfrm>
          <a:prstGeom prst="wedgeEllipseCallout">
            <a:avLst>
              <a:gd fmla="val -20833" name="adj1"/>
              <a:gd fmla="val 6250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300">
                <a:latin typeface="DM Sans"/>
                <a:ea typeface="DM Sans"/>
                <a:cs typeface="DM Sans"/>
                <a:sym typeface="DM Sans"/>
              </a:rPr>
              <a:t>“From these small sounds I get learn about other creator’s style and can find good long term partners”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1" name="Shape 721"/>
        <p:cNvGrpSpPr/>
        <p:nvPr/>
      </p:nvGrpSpPr>
      <p:grpSpPr>
        <a:xfrm>
          <a:off x="0" y="0"/>
          <a:ext cx="0" cy="0"/>
          <a:chOff x="0" y="0"/>
          <a:chExt cx="0" cy="0"/>
        </a:xfrm>
      </p:grpSpPr>
      <p:sp>
        <p:nvSpPr>
          <p:cNvPr id="722" name="Google Shape;722;p44"/>
          <p:cNvSpPr txBox="1"/>
          <p:nvPr>
            <p:ph type="title"/>
          </p:nvPr>
        </p:nvSpPr>
        <p:spPr>
          <a:xfrm>
            <a:off x="3500625" y="2315875"/>
            <a:ext cx="27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020">
                <a:solidFill>
                  <a:srgbClr val="FFFFFF"/>
                </a:solidFill>
              </a:rPr>
              <a:t>Appendix</a:t>
            </a:r>
            <a:endParaRPr b="1" sz="4020">
              <a:solidFill>
                <a:srgbClr val="FFFFFF"/>
              </a:solidFill>
            </a:endParaRPr>
          </a:p>
        </p:txBody>
      </p:sp>
      <p:grpSp>
        <p:nvGrpSpPr>
          <p:cNvPr id="723" name="Google Shape;723;p44"/>
          <p:cNvGrpSpPr/>
          <p:nvPr/>
        </p:nvGrpSpPr>
        <p:grpSpPr>
          <a:xfrm>
            <a:off x="3135372" y="2428341"/>
            <a:ext cx="487630" cy="629832"/>
            <a:chOff x="570875" y="4322250"/>
            <a:chExt cx="443300" cy="443325"/>
          </a:xfrm>
        </p:grpSpPr>
        <p:sp>
          <p:nvSpPr>
            <p:cNvPr id="724" name="Google Shape;724;p4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5" name="Google Shape;725;p4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6" name="Google Shape;726;p4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7" name="Google Shape;727;p4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Info</a:t>
            </a:r>
            <a:endParaRPr/>
          </a:p>
        </p:txBody>
      </p:sp>
      <p:sp>
        <p:nvSpPr>
          <p:cNvPr id="733" name="Google Shape;73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DM Sans"/>
              <a:buChar char="●"/>
            </a:pPr>
            <a:r>
              <a:rPr b="1" lang="en" sz="1500" u="sng">
                <a:solidFill>
                  <a:schemeClr val="accent5"/>
                </a:solidFill>
                <a:latin typeface="DM Sans"/>
                <a:ea typeface="DM Sans"/>
                <a:cs typeface="DM Sans"/>
                <a:sym typeface="DM Sans"/>
                <a:hlinkClick r:id="rId3">
                  <a:extLst>
                    <a:ext uri="{A12FA001-AC4F-418D-AE19-62706E023703}">
                      <ahyp:hlinkClr val="tx"/>
                    </a:ext>
                  </a:extLst>
                </a:hlinkClick>
              </a:rPr>
              <a:t>Consent Forms</a:t>
            </a:r>
            <a:endParaRPr b="1" sz="1500">
              <a:latin typeface="DM Sans"/>
              <a:ea typeface="DM Sans"/>
              <a:cs typeface="DM Sans"/>
              <a:sym typeface="DM Sans"/>
            </a:endParaRPr>
          </a:p>
          <a:p>
            <a:pPr indent="-323850" lvl="0" marL="457200" rtl="0" algn="l">
              <a:spcBef>
                <a:spcPts val="0"/>
              </a:spcBef>
              <a:spcAft>
                <a:spcPts val="0"/>
              </a:spcAft>
              <a:buSzPts val="1500"/>
              <a:buFont typeface="DM Sans"/>
              <a:buChar char="●"/>
            </a:pPr>
            <a:r>
              <a:rPr b="1" lang="en" sz="1500">
                <a:latin typeface="DM Sans"/>
                <a:ea typeface="DM Sans"/>
                <a:cs typeface="DM Sans"/>
                <a:sym typeface="DM Sans"/>
              </a:rPr>
              <a:t>Additional needfinding &amp; experience prototype guides + artifacts in folder.</a:t>
            </a:r>
            <a:endParaRPr b="1" sz="1500">
              <a:latin typeface="DM Sans"/>
              <a:ea typeface="DM Sans"/>
              <a:cs typeface="DM Sans"/>
              <a:sym typeface="DM Sans"/>
            </a:endParaRPr>
          </a:p>
          <a:p>
            <a:pPr indent="-323850" lvl="0" marL="457200" rtl="0" algn="l">
              <a:spcBef>
                <a:spcPts val="0"/>
              </a:spcBef>
              <a:spcAft>
                <a:spcPts val="0"/>
              </a:spcAft>
              <a:buSzPts val="1500"/>
              <a:buFont typeface="DM Sans"/>
              <a:buChar char="●"/>
            </a:pPr>
            <a:r>
              <a:rPr b="1" lang="en" sz="1500">
                <a:latin typeface="DM Sans"/>
                <a:ea typeface="DM Sans"/>
                <a:cs typeface="DM Sans"/>
                <a:sym typeface="DM Sans"/>
              </a:rPr>
              <a:t>Interview Notes</a:t>
            </a:r>
            <a:endParaRPr b="1" sz="1500">
              <a:latin typeface="DM Sans"/>
              <a:ea typeface="DM Sans"/>
              <a:cs typeface="DM Sans"/>
              <a:sym typeface="DM Sans"/>
            </a:endParaRPr>
          </a:p>
          <a:p>
            <a:pPr indent="-323850" lvl="1" marL="914400" rtl="0" algn="l">
              <a:spcBef>
                <a:spcPts val="0"/>
              </a:spcBef>
              <a:spcAft>
                <a:spcPts val="0"/>
              </a:spcAft>
              <a:buSzPts val="1500"/>
              <a:buFont typeface="DM Sans"/>
              <a:buChar char="○"/>
            </a:pPr>
            <a:r>
              <a:rPr b="1" lang="en" sz="1500" u="sng">
                <a:solidFill>
                  <a:schemeClr val="hlink"/>
                </a:solidFill>
                <a:latin typeface="DM Sans"/>
                <a:ea typeface="DM Sans"/>
                <a:cs typeface="DM Sans"/>
                <a:sym typeface="DM Sans"/>
                <a:hlinkClick r:id="rId4"/>
              </a:rPr>
              <a:t>Dustin</a:t>
            </a:r>
            <a:endParaRPr b="1" sz="1500">
              <a:latin typeface="DM Sans"/>
              <a:ea typeface="DM Sans"/>
              <a:cs typeface="DM Sans"/>
              <a:sym typeface="DM Sans"/>
            </a:endParaRPr>
          </a:p>
          <a:p>
            <a:pPr indent="-323850" lvl="1" marL="914400" rtl="0" algn="l">
              <a:spcBef>
                <a:spcPts val="0"/>
              </a:spcBef>
              <a:spcAft>
                <a:spcPts val="0"/>
              </a:spcAft>
              <a:buSzPts val="1500"/>
              <a:buFont typeface="DM Sans"/>
              <a:buChar char="○"/>
            </a:pPr>
            <a:r>
              <a:rPr b="1" lang="en" sz="1500" u="sng">
                <a:solidFill>
                  <a:schemeClr val="hlink"/>
                </a:solidFill>
                <a:latin typeface="DM Sans"/>
                <a:ea typeface="DM Sans"/>
                <a:cs typeface="DM Sans"/>
                <a:sym typeface="DM Sans"/>
                <a:hlinkClick r:id="rId5"/>
              </a:rPr>
              <a:t>Jason</a:t>
            </a:r>
            <a:endParaRPr b="1" sz="1500">
              <a:latin typeface="DM Sans"/>
              <a:ea typeface="DM Sans"/>
              <a:cs typeface="DM Sans"/>
              <a:sym typeface="DM Sans"/>
            </a:endParaRPr>
          </a:p>
          <a:p>
            <a:pPr indent="-323850" lvl="1" marL="914400" rtl="0" algn="l">
              <a:spcBef>
                <a:spcPts val="0"/>
              </a:spcBef>
              <a:spcAft>
                <a:spcPts val="0"/>
              </a:spcAft>
              <a:buSzPts val="1500"/>
              <a:buFont typeface="DM Sans"/>
              <a:buChar char="○"/>
            </a:pPr>
            <a:r>
              <a:rPr b="1" lang="en" sz="1500" u="sng">
                <a:solidFill>
                  <a:schemeClr val="hlink"/>
                </a:solidFill>
                <a:latin typeface="DM Sans"/>
                <a:ea typeface="DM Sans"/>
                <a:cs typeface="DM Sans"/>
                <a:sym typeface="DM Sans"/>
                <a:hlinkClick r:id="rId6"/>
              </a:rPr>
              <a:t>Preston</a:t>
            </a:r>
            <a:endParaRPr b="1" sz="1500">
              <a:latin typeface="DM Sans"/>
              <a:ea typeface="DM Sans"/>
              <a:cs typeface="DM Sans"/>
              <a:sym typeface="DM Sans"/>
            </a:endParaRPr>
          </a:p>
          <a:p>
            <a:pPr indent="-323850" lvl="0" marL="457200" rtl="0" algn="l">
              <a:spcBef>
                <a:spcPts val="0"/>
              </a:spcBef>
              <a:spcAft>
                <a:spcPts val="0"/>
              </a:spcAft>
              <a:buSzPts val="1500"/>
              <a:buFont typeface="DM Sans"/>
              <a:buChar char="●"/>
            </a:pPr>
            <a:r>
              <a:rPr b="1" lang="en" sz="1500">
                <a:latin typeface="DM Sans"/>
                <a:ea typeface="DM Sans"/>
                <a:cs typeface="DM Sans"/>
                <a:sym typeface="DM Sans"/>
              </a:rPr>
              <a:t>Miro Workspace with ALL ANALYSIS </a:t>
            </a:r>
            <a:endParaRPr sz="1500">
              <a:latin typeface="DM Sans"/>
              <a:ea typeface="DM Sans"/>
              <a:cs typeface="DM Sans"/>
              <a:sym typeface="DM Sans"/>
            </a:endParaRPr>
          </a:p>
          <a:p>
            <a:pPr indent="-323850" lvl="1" marL="914400" rtl="0" algn="l">
              <a:spcBef>
                <a:spcPts val="0"/>
              </a:spcBef>
              <a:spcAft>
                <a:spcPts val="0"/>
              </a:spcAft>
              <a:buSzPts val="1500"/>
              <a:buFont typeface="DM Sans"/>
              <a:buChar char="○"/>
            </a:pPr>
            <a:r>
              <a:rPr lang="en" sz="1500" u="sng">
                <a:solidFill>
                  <a:schemeClr val="hlink"/>
                </a:solidFill>
                <a:latin typeface="DM Sans"/>
                <a:ea typeface="DM Sans"/>
                <a:cs typeface="DM Sans"/>
                <a:sym typeface="DM Sans"/>
                <a:hlinkClick r:id="rId7"/>
              </a:rPr>
              <a:t>Sketches + Storyboards</a:t>
            </a:r>
            <a:endParaRPr sz="1500">
              <a:latin typeface="DM Sans"/>
              <a:ea typeface="DM Sans"/>
              <a:cs typeface="DM Sans"/>
              <a:sym typeface="DM Sans"/>
            </a:endParaRPr>
          </a:p>
          <a:p>
            <a:pPr indent="-323850" lvl="1" marL="914400" rtl="0" algn="l">
              <a:spcBef>
                <a:spcPts val="0"/>
              </a:spcBef>
              <a:spcAft>
                <a:spcPts val="0"/>
              </a:spcAft>
              <a:buSzPts val="1500"/>
              <a:buFont typeface="DM Sans"/>
              <a:buChar char="○"/>
            </a:pPr>
            <a:r>
              <a:rPr lang="en" sz="1500" u="sng">
                <a:solidFill>
                  <a:schemeClr val="hlink"/>
                </a:solidFill>
                <a:latin typeface="DM Sans"/>
                <a:ea typeface="DM Sans"/>
                <a:cs typeface="DM Sans"/>
                <a:sym typeface="DM Sans"/>
                <a:hlinkClick r:id="rId8"/>
              </a:rPr>
              <a:t>Interview </a:t>
            </a:r>
            <a:r>
              <a:rPr lang="en" sz="1500" u="sng">
                <a:solidFill>
                  <a:schemeClr val="hlink"/>
                </a:solidFill>
                <a:latin typeface="DM Sans"/>
                <a:ea typeface="DM Sans"/>
                <a:cs typeface="DM Sans"/>
                <a:sym typeface="DM Sans"/>
                <a:hlinkClick r:id="rId9"/>
              </a:rPr>
              <a:t>Debrief</a:t>
            </a:r>
            <a:r>
              <a:rPr lang="en" sz="1500" u="sng">
                <a:solidFill>
                  <a:schemeClr val="hlink"/>
                </a:solidFill>
                <a:latin typeface="DM Sans"/>
                <a:ea typeface="DM Sans"/>
                <a:cs typeface="DM Sans"/>
                <a:sym typeface="DM Sans"/>
                <a:hlinkClick r:id="rId10"/>
              </a:rPr>
              <a:t> </a:t>
            </a:r>
            <a:endParaRPr sz="150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7" name="Shape 737"/>
        <p:cNvGrpSpPr/>
        <p:nvPr/>
      </p:nvGrpSpPr>
      <p:grpSpPr>
        <a:xfrm>
          <a:off x="0" y="0"/>
          <a:ext cx="0" cy="0"/>
          <a:chOff x="0" y="0"/>
          <a:chExt cx="0" cy="0"/>
        </a:xfrm>
      </p:grpSpPr>
      <p:sp>
        <p:nvSpPr>
          <p:cNvPr id="738" name="Google Shape;73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chemeClr val="dk2"/>
                </a:solidFill>
                <a:latin typeface="DM Sans"/>
                <a:ea typeface="DM Sans"/>
                <a:cs typeface="DM Sans"/>
                <a:sym typeface="DM Sans"/>
              </a:rPr>
              <a:t>Selected Interface Task Storyboards</a:t>
            </a:r>
            <a:endParaRPr>
              <a:latin typeface="DM Sans"/>
              <a:ea typeface="DM Sans"/>
              <a:cs typeface="DM Sans"/>
              <a:sym typeface="DM Sans"/>
            </a:endParaRPr>
          </a:p>
          <a:p>
            <a:pPr indent="0" lvl="0" marL="0" rtl="0" algn="l">
              <a:spcBef>
                <a:spcPts val="1200"/>
              </a:spcBef>
              <a:spcAft>
                <a:spcPts val="0"/>
              </a:spcAft>
              <a:buNone/>
            </a:pPr>
            <a:r>
              <a:t/>
            </a:r>
            <a:endParaRPr/>
          </a:p>
        </p:txBody>
      </p:sp>
      <p:pic>
        <p:nvPicPr>
          <p:cNvPr id="739" name="Google Shape;739;p46"/>
          <p:cNvPicPr preferRelativeResize="0"/>
          <p:nvPr/>
        </p:nvPicPr>
        <p:blipFill>
          <a:blip r:embed="rId3">
            <a:alphaModFix/>
          </a:blip>
          <a:stretch>
            <a:fillRect/>
          </a:stretch>
        </p:blipFill>
        <p:spPr>
          <a:xfrm>
            <a:off x="311700" y="1073275"/>
            <a:ext cx="4961827" cy="3820977"/>
          </a:xfrm>
          <a:prstGeom prst="rect">
            <a:avLst/>
          </a:prstGeom>
          <a:noFill/>
          <a:ln>
            <a:noFill/>
          </a:ln>
        </p:spPr>
      </p:pic>
      <p:pic>
        <p:nvPicPr>
          <p:cNvPr id="740" name="Google Shape;740;p46"/>
          <p:cNvPicPr preferRelativeResize="0"/>
          <p:nvPr/>
        </p:nvPicPr>
        <p:blipFill>
          <a:blip r:embed="rId4">
            <a:alphaModFix/>
          </a:blip>
          <a:stretch>
            <a:fillRect/>
          </a:stretch>
        </p:blipFill>
        <p:spPr>
          <a:xfrm>
            <a:off x="4572000" y="1077725"/>
            <a:ext cx="4152627" cy="29880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4" name="Shape 744"/>
        <p:cNvGrpSpPr/>
        <p:nvPr/>
      </p:nvGrpSpPr>
      <p:grpSpPr>
        <a:xfrm>
          <a:off x="0" y="0"/>
          <a:ext cx="0" cy="0"/>
          <a:chOff x="0" y="0"/>
          <a:chExt cx="0" cy="0"/>
        </a:xfrm>
      </p:grpSpPr>
      <p:sp>
        <p:nvSpPr>
          <p:cNvPr id="745" name="Google Shape;74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800">
                <a:solidFill>
                  <a:schemeClr val="dk2"/>
                </a:solidFill>
                <a:latin typeface="DM Sans"/>
                <a:ea typeface="DM Sans"/>
                <a:cs typeface="DM Sans"/>
                <a:sym typeface="DM Sans"/>
              </a:rPr>
              <a:t>Selected Interface Task Storyboards</a:t>
            </a:r>
            <a:endParaRPr sz="1400">
              <a:solidFill>
                <a:srgbClr val="000000"/>
              </a:solidFill>
              <a:latin typeface="DM Sans"/>
              <a:ea typeface="DM Sans"/>
              <a:cs typeface="DM Sans"/>
              <a:sym typeface="DM Sans"/>
            </a:endParaRPr>
          </a:p>
          <a:p>
            <a:pPr indent="0" lvl="0" marL="0" rtl="0" algn="l">
              <a:spcBef>
                <a:spcPts val="1200"/>
              </a:spcBef>
              <a:spcAft>
                <a:spcPts val="0"/>
              </a:spcAft>
              <a:buNone/>
            </a:pPr>
            <a:r>
              <a:t/>
            </a:r>
            <a:endParaRPr sz="1400">
              <a:solidFill>
                <a:srgbClr val="000000"/>
              </a:solidFill>
            </a:endParaRPr>
          </a:p>
          <a:p>
            <a:pPr indent="0" lvl="0" marL="0" rtl="0" algn="l">
              <a:spcBef>
                <a:spcPts val="0"/>
              </a:spcBef>
              <a:spcAft>
                <a:spcPts val="0"/>
              </a:spcAft>
              <a:buNone/>
            </a:pPr>
            <a:r>
              <a:t/>
            </a:r>
            <a:endParaRPr/>
          </a:p>
        </p:txBody>
      </p:sp>
      <p:pic>
        <p:nvPicPr>
          <p:cNvPr id="746" name="Google Shape;746;p47"/>
          <p:cNvPicPr preferRelativeResize="0"/>
          <p:nvPr/>
        </p:nvPicPr>
        <p:blipFill>
          <a:blip r:embed="rId3">
            <a:alphaModFix/>
          </a:blip>
          <a:stretch>
            <a:fillRect/>
          </a:stretch>
        </p:blipFill>
        <p:spPr>
          <a:xfrm>
            <a:off x="152400" y="1170125"/>
            <a:ext cx="8839202" cy="3806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nvSpPr>
        <p:spPr>
          <a:xfrm>
            <a:off x="365900" y="0"/>
            <a:ext cx="2220600" cy="857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200">
                <a:latin typeface="Lexend Deca"/>
                <a:ea typeface="Lexend Deca"/>
                <a:cs typeface="Lexend Deca"/>
                <a:sym typeface="Lexend Deca"/>
              </a:rPr>
              <a:t>Roadmap</a:t>
            </a:r>
            <a:endParaRPr b="1" sz="3200">
              <a:latin typeface="Lexend Deca"/>
              <a:ea typeface="Lexend Deca"/>
              <a:cs typeface="Lexend Deca"/>
              <a:sym typeface="Lexend Deca"/>
            </a:endParaRPr>
          </a:p>
        </p:txBody>
      </p:sp>
      <p:sp>
        <p:nvSpPr>
          <p:cNvPr id="113" name="Google Shape;113;p16"/>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300">
                <a:solidFill>
                  <a:srgbClr val="FFFFFF"/>
                </a:solidFill>
                <a:latin typeface="Lexend Deca"/>
                <a:ea typeface="Lexend Deca"/>
                <a:cs typeface="Lexend Deca"/>
                <a:sym typeface="Lexend Deca"/>
              </a:rPr>
              <a:t>‹#›</a:t>
            </a:fld>
            <a:endParaRPr sz="1300">
              <a:solidFill>
                <a:srgbClr val="FFFFFF"/>
              </a:solidFill>
              <a:latin typeface="Lexend Deca"/>
              <a:ea typeface="Lexend Deca"/>
              <a:cs typeface="Lexend Deca"/>
              <a:sym typeface="Lexend Deca"/>
            </a:endParaRPr>
          </a:p>
        </p:txBody>
      </p:sp>
      <p:sp>
        <p:nvSpPr>
          <p:cNvPr id="114" name="Google Shape;114;p16"/>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rgbClr val="05006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6"/>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rgbClr val="FFFFFF"/>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16" name="Google Shape;116;p16"/>
          <p:cNvGrpSpPr/>
          <p:nvPr/>
        </p:nvGrpSpPr>
        <p:grpSpPr>
          <a:xfrm>
            <a:off x="1786339" y="1703401"/>
            <a:ext cx="473400" cy="473400"/>
            <a:chOff x="1786339" y="1703401"/>
            <a:chExt cx="473400" cy="473400"/>
          </a:xfrm>
        </p:grpSpPr>
        <p:sp>
          <p:nvSpPr>
            <p:cNvPr id="117" name="Google Shape;117;p16"/>
            <p:cNvSpPr/>
            <p:nvPr/>
          </p:nvSpPr>
          <p:spPr>
            <a:xfrm rot="8100000">
              <a:off x="1855667" y="1772729"/>
              <a:ext cx="334744" cy="334744"/>
            </a:xfrm>
            <a:prstGeom prst="teardrop">
              <a:avLst>
                <a:gd fmla="val 100000" name="adj"/>
              </a:avLst>
            </a:prstGeom>
            <a:solidFill>
              <a:srgbClr val="0A2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195598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585963"/>
                  </a:solidFill>
                  <a:latin typeface="Muli"/>
                  <a:ea typeface="Muli"/>
                  <a:cs typeface="Muli"/>
                  <a:sym typeface="Muli"/>
                </a:rPr>
                <a:t>1</a:t>
              </a:r>
              <a:endParaRPr sz="600">
                <a:solidFill>
                  <a:srgbClr val="585963"/>
                </a:solidFill>
                <a:latin typeface="Muli"/>
                <a:ea typeface="Muli"/>
                <a:cs typeface="Muli"/>
                <a:sym typeface="Muli"/>
              </a:endParaRPr>
            </a:p>
          </p:txBody>
        </p:sp>
      </p:grpSp>
      <p:grpSp>
        <p:nvGrpSpPr>
          <p:cNvPr id="119" name="Google Shape;119;p16"/>
          <p:cNvGrpSpPr/>
          <p:nvPr/>
        </p:nvGrpSpPr>
        <p:grpSpPr>
          <a:xfrm>
            <a:off x="3814414" y="1703401"/>
            <a:ext cx="473400" cy="473400"/>
            <a:chOff x="3814414" y="1703401"/>
            <a:chExt cx="473400" cy="473400"/>
          </a:xfrm>
        </p:grpSpPr>
        <p:sp>
          <p:nvSpPr>
            <p:cNvPr id="120" name="Google Shape;120;p16"/>
            <p:cNvSpPr/>
            <p:nvPr/>
          </p:nvSpPr>
          <p:spPr>
            <a:xfrm rot="8100000">
              <a:off x="3883742" y="1772729"/>
              <a:ext cx="334744" cy="334744"/>
            </a:xfrm>
            <a:prstGeom prst="teardrop">
              <a:avLst>
                <a:gd fmla="val 100000" name="adj"/>
              </a:avLst>
            </a:prstGeom>
            <a:solidFill>
              <a:srgbClr val="24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121" name="Google Shape;121;p16"/>
            <p:cNvSpPr/>
            <p:nvPr/>
          </p:nvSpPr>
          <p:spPr>
            <a:xfrm>
              <a:off x="3984064"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CCCCCC"/>
                  </a:solidFill>
                  <a:latin typeface="Muli"/>
                  <a:ea typeface="Muli"/>
                  <a:cs typeface="Muli"/>
                  <a:sym typeface="Muli"/>
                </a:rPr>
                <a:t>3</a:t>
              </a:r>
              <a:endParaRPr sz="600">
                <a:solidFill>
                  <a:srgbClr val="CCCCCC"/>
                </a:solidFill>
                <a:latin typeface="Muli"/>
                <a:ea typeface="Muli"/>
                <a:cs typeface="Muli"/>
                <a:sym typeface="Muli"/>
              </a:endParaRPr>
            </a:p>
          </p:txBody>
        </p:sp>
      </p:grpSp>
      <p:grpSp>
        <p:nvGrpSpPr>
          <p:cNvPr id="122" name="Google Shape;122;p16"/>
          <p:cNvGrpSpPr/>
          <p:nvPr/>
        </p:nvGrpSpPr>
        <p:grpSpPr>
          <a:xfrm>
            <a:off x="5842489" y="1703401"/>
            <a:ext cx="473400" cy="473400"/>
            <a:chOff x="5842489" y="1703401"/>
            <a:chExt cx="473400" cy="473400"/>
          </a:xfrm>
        </p:grpSpPr>
        <p:sp>
          <p:nvSpPr>
            <p:cNvPr id="123" name="Google Shape;123;p16"/>
            <p:cNvSpPr/>
            <p:nvPr/>
          </p:nvSpPr>
          <p:spPr>
            <a:xfrm rot="8100000">
              <a:off x="5911817" y="1772729"/>
              <a:ext cx="334744" cy="334744"/>
            </a:xfrm>
            <a:prstGeom prst="teardrop">
              <a:avLst>
                <a:gd fmla="val 100000" name="adj"/>
              </a:avLst>
            </a:prstGeom>
            <a:solidFill>
              <a:srgbClr val="A45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601213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585963"/>
                  </a:solidFill>
                  <a:latin typeface="Muli"/>
                  <a:ea typeface="Muli"/>
                  <a:cs typeface="Muli"/>
                  <a:sym typeface="Muli"/>
                </a:rPr>
                <a:t>5</a:t>
              </a:r>
              <a:endParaRPr sz="600">
                <a:solidFill>
                  <a:srgbClr val="585963"/>
                </a:solidFill>
                <a:latin typeface="Muli"/>
                <a:ea typeface="Muli"/>
                <a:cs typeface="Muli"/>
                <a:sym typeface="Muli"/>
              </a:endParaRPr>
            </a:p>
          </p:txBody>
        </p:sp>
      </p:grpSp>
      <p:grpSp>
        <p:nvGrpSpPr>
          <p:cNvPr id="125" name="Google Shape;125;p16"/>
          <p:cNvGrpSpPr/>
          <p:nvPr/>
        </p:nvGrpSpPr>
        <p:grpSpPr>
          <a:xfrm>
            <a:off x="6880814" y="3576300"/>
            <a:ext cx="473400" cy="473400"/>
            <a:chOff x="6880814" y="3576300"/>
            <a:chExt cx="473400" cy="473400"/>
          </a:xfrm>
        </p:grpSpPr>
        <p:sp>
          <p:nvSpPr>
            <p:cNvPr id="126" name="Google Shape;126;p16"/>
            <p:cNvSpPr/>
            <p:nvPr/>
          </p:nvSpPr>
          <p:spPr>
            <a:xfrm rot="-2700000">
              <a:off x="6950142" y="3645628"/>
              <a:ext cx="334744" cy="334744"/>
            </a:xfrm>
            <a:prstGeom prst="teardrop">
              <a:avLst>
                <a:gd fmla="val 100000" name="adj"/>
              </a:avLst>
            </a:prstGeom>
            <a:solidFill>
              <a:srgbClr val="D39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127" name="Google Shape;127;p16"/>
            <p:cNvSpPr/>
            <p:nvPr/>
          </p:nvSpPr>
          <p:spPr>
            <a:xfrm flipH="1">
              <a:off x="705046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CCCCCC"/>
                  </a:solidFill>
                  <a:latin typeface="Muli"/>
                  <a:ea typeface="Muli"/>
                  <a:cs typeface="Muli"/>
                  <a:sym typeface="Muli"/>
                </a:rPr>
                <a:t>6</a:t>
              </a:r>
              <a:endParaRPr sz="600">
                <a:solidFill>
                  <a:srgbClr val="CCCCCC"/>
                </a:solidFill>
                <a:latin typeface="Muli"/>
                <a:ea typeface="Muli"/>
                <a:cs typeface="Muli"/>
                <a:sym typeface="Muli"/>
              </a:endParaRPr>
            </a:p>
          </p:txBody>
        </p:sp>
      </p:grpSp>
      <p:grpSp>
        <p:nvGrpSpPr>
          <p:cNvPr id="128" name="Google Shape;128;p16"/>
          <p:cNvGrpSpPr/>
          <p:nvPr/>
        </p:nvGrpSpPr>
        <p:grpSpPr>
          <a:xfrm>
            <a:off x="4852739" y="3576300"/>
            <a:ext cx="473400" cy="473400"/>
            <a:chOff x="4852739" y="3576300"/>
            <a:chExt cx="473400" cy="473400"/>
          </a:xfrm>
        </p:grpSpPr>
        <p:sp>
          <p:nvSpPr>
            <p:cNvPr id="129" name="Google Shape;129;p16"/>
            <p:cNvSpPr/>
            <p:nvPr/>
          </p:nvSpPr>
          <p:spPr>
            <a:xfrm rot="-2700000">
              <a:off x="4922067" y="3645628"/>
              <a:ext cx="334744" cy="334744"/>
            </a:xfrm>
            <a:prstGeom prst="teardrop">
              <a:avLst>
                <a:gd fmla="val 100000" name="adj"/>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130" name="Google Shape;130;p16"/>
            <p:cNvSpPr/>
            <p:nvPr/>
          </p:nvSpPr>
          <p:spPr>
            <a:xfrm flipH="1">
              <a:off x="5022389"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CCCCCC"/>
                  </a:solidFill>
                  <a:latin typeface="Muli"/>
                  <a:ea typeface="Muli"/>
                  <a:cs typeface="Muli"/>
                  <a:sym typeface="Muli"/>
                </a:rPr>
                <a:t>4</a:t>
              </a:r>
              <a:endParaRPr sz="600">
                <a:solidFill>
                  <a:srgbClr val="CCCCCC"/>
                </a:solidFill>
                <a:latin typeface="Muli"/>
                <a:ea typeface="Muli"/>
                <a:cs typeface="Muli"/>
                <a:sym typeface="Muli"/>
              </a:endParaRPr>
            </a:p>
          </p:txBody>
        </p:sp>
      </p:grpSp>
      <p:grpSp>
        <p:nvGrpSpPr>
          <p:cNvPr id="131" name="Google Shape;131;p16"/>
          <p:cNvGrpSpPr/>
          <p:nvPr/>
        </p:nvGrpSpPr>
        <p:grpSpPr>
          <a:xfrm>
            <a:off x="2824664" y="3576300"/>
            <a:ext cx="473400" cy="473400"/>
            <a:chOff x="2824664" y="3576300"/>
            <a:chExt cx="473400" cy="473400"/>
          </a:xfrm>
        </p:grpSpPr>
        <p:sp>
          <p:nvSpPr>
            <p:cNvPr id="132" name="Google Shape;132;p16"/>
            <p:cNvSpPr/>
            <p:nvPr/>
          </p:nvSpPr>
          <p:spPr>
            <a:xfrm rot="-2700000">
              <a:off x="2893992" y="3645628"/>
              <a:ext cx="334744" cy="334744"/>
            </a:xfrm>
            <a:prstGeom prst="teardrop">
              <a:avLst>
                <a:gd fmla="val 100000" name="adj"/>
              </a:avLst>
            </a:pr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133" name="Google Shape;133;p16"/>
            <p:cNvSpPr/>
            <p:nvPr/>
          </p:nvSpPr>
          <p:spPr>
            <a:xfrm flipH="1">
              <a:off x="299431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CCCCCC"/>
                  </a:solidFill>
                  <a:latin typeface="Muli"/>
                  <a:ea typeface="Muli"/>
                  <a:cs typeface="Muli"/>
                  <a:sym typeface="Muli"/>
                </a:rPr>
                <a:t>2</a:t>
              </a:r>
              <a:endParaRPr sz="600">
                <a:solidFill>
                  <a:srgbClr val="CCCCCC"/>
                </a:solidFill>
                <a:latin typeface="Muli"/>
                <a:ea typeface="Muli"/>
                <a:cs typeface="Muli"/>
                <a:sym typeface="Muli"/>
              </a:endParaRPr>
            </a:p>
          </p:txBody>
        </p:sp>
      </p:grpSp>
      <p:sp>
        <p:nvSpPr>
          <p:cNvPr id="134" name="Google Shape;134;p16"/>
          <p:cNvSpPr txBox="1"/>
          <p:nvPr/>
        </p:nvSpPr>
        <p:spPr>
          <a:xfrm>
            <a:off x="2471575" y="4121700"/>
            <a:ext cx="11796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Work Sans"/>
                <a:ea typeface="Work Sans"/>
                <a:cs typeface="Work Sans"/>
                <a:sym typeface="Work Sans"/>
              </a:rPr>
              <a:t>Selected Interface</a:t>
            </a:r>
            <a:endParaRPr sz="300">
              <a:solidFill>
                <a:srgbClr val="CCCCCC"/>
              </a:solidFill>
              <a:latin typeface="Muli"/>
              <a:ea typeface="Muli"/>
              <a:cs typeface="Muli"/>
              <a:sym typeface="Muli"/>
            </a:endParaRPr>
          </a:p>
        </p:txBody>
      </p:sp>
      <p:sp>
        <p:nvSpPr>
          <p:cNvPr id="135" name="Google Shape;135;p16"/>
          <p:cNvSpPr txBox="1"/>
          <p:nvPr/>
        </p:nvSpPr>
        <p:spPr>
          <a:xfrm>
            <a:off x="1379855" y="1216063"/>
            <a:ext cx="12864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chemeClr val="dk1"/>
                </a:solidFill>
                <a:latin typeface="Work Sans"/>
                <a:ea typeface="Work Sans"/>
                <a:cs typeface="Work Sans"/>
                <a:sym typeface="Work Sans"/>
              </a:rPr>
              <a:t>Mission Statement</a:t>
            </a:r>
            <a:endParaRPr sz="1200">
              <a:solidFill>
                <a:srgbClr val="FFFFFF"/>
              </a:solidFill>
              <a:latin typeface="Muli"/>
              <a:ea typeface="Muli"/>
              <a:cs typeface="Muli"/>
              <a:sym typeface="Muli"/>
            </a:endParaRPr>
          </a:p>
        </p:txBody>
      </p:sp>
      <p:sp>
        <p:nvSpPr>
          <p:cNvPr id="136" name="Google Shape;136;p16"/>
          <p:cNvSpPr txBox="1"/>
          <p:nvPr/>
        </p:nvSpPr>
        <p:spPr>
          <a:xfrm>
            <a:off x="5411100" y="1216075"/>
            <a:ext cx="13362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200">
                <a:solidFill>
                  <a:srgbClr val="CCCCCC"/>
                </a:solidFill>
                <a:latin typeface="Work Sans"/>
                <a:ea typeface="Work Sans"/>
                <a:cs typeface="Work Sans"/>
                <a:sym typeface="Work Sans"/>
              </a:rPr>
              <a:t>UI Changes</a:t>
            </a:r>
            <a:endParaRPr sz="1200">
              <a:solidFill>
                <a:srgbClr val="CCCCCC"/>
              </a:solidFill>
              <a:latin typeface="Muli"/>
              <a:ea typeface="Muli"/>
              <a:cs typeface="Muli"/>
              <a:sym typeface="Muli"/>
            </a:endParaRPr>
          </a:p>
          <a:p>
            <a:pPr indent="0" lvl="0" marL="0" marR="0" rtl="0" algn="ctr">
              <a:lnSpc>
                <a:spcPct val="100000"/>
              </a:lnSpc>
              <a:spcBef>
                <a:spcPts val="1200"/>
              </a:spcBef>
              <a:spcAft>
                <a:spcPts val="0"/>
              </a:spcAft>
              <a:buNone/>
            </a:pPr>
            <a:r>
              <a:t/>
            </a:r>
            <a:endParaRPr sz="900">
              <a:solidFill>
                <a:srgbClr val="CCCCCC"/>
              </a:solidFill>
              <a:latin typeface="Muli"/>
              <a:ea typeface="Muli"/>
              <a:cs typeface="Muli"/>
              <a:sym typeface="Muli"/>
            </a:endParaRPr>
          </a:p>
        </p:txBody>
      </p:sp>
      <p:sp>
        <p:nvSpPr>
          <p:cNvPr id="137" name="Google Shape;137;p16"/>
          <p:cNvSpPr txBox="1"/>
          <p:nvPr/>
        </p:nvSpPr>
        <p:spPr>
          <a:xfrm>
            <a:off x="3433575" y="1156100"/>
            <a:ext cx="12351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Work Sans"/>
                <a:ea typeface="Work Sans"/>
                <a:cs typeface="Work Sans"/>
                <a:sym typeface="Work Sans"/>
              </a:rPr>
              <a:t>Low-Fi Prototype</a:t>
            </a:r>
            <a:endParaRPr sz="700">
              <a:solidFill>
                <a:srgbClr val="CCCCCC"/>
              </a:solidFill>
              <a:latin typeface="Muli"/>
              <a:ea typeface="Muli"/>
              <a:cs typeface="Muli"/>
              <a:sym typeface="Muli"/>
            </a:endParaRPr>
          </a:p>
        </p:txBody>
      </p:sp>
      <p:sp>
        <p:nvSpPr>
          <p:cNvPr id="138" name="Google Shape;138;p16"/>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CCCCCC"/>
                </a:solidFill>
                <a:latin typeface="Work Sans"/>
                <a:ea typeface="Work Sans"/>
                <a:cs typeface="Work Sans"/>
                <a:sym typeface="Work Sans"/>
              </a:rPr>
              <a:t>Experiment</a:t>
            </a:r>
            <a:endParaRPr sz="1200">
              <a:solidFill>
                <a:srgbClr val="CCCCCC"/>
              </a:solidFill>
              <a:latin typeface="Muli"/>
              <a:ea typeface="Muli"/>
              <a:cs typeface="Muli"/>
              <a:sym typeface="Muli"/>
            </a:endParaRPr>
          </a:p>
          <a:p>
            <a:pPr indent="0" lvl="0" marL="0" marR="0" rtl="0" algn="ctr">
              <a:lnSpc>
                <a:spcPct val="100000"/>
              </a:lnSpc>
              <a:spcBef>
                <a:spcPts val="1200"/>
              </a:spcBef>
              <a:spcAft>
                <a:spcPts val="0"/>
              </a:spcAft>
              <a:buNone/>
            </a:pPr>
            <a:r>
              <a:t/>
            </a:r>
            <a:endParaRPr b="1" sz="1200">
              <a:solidFill>
                <a:srgbClr val="CCCCCC"/>
              </a:solidFill>
              <a:latin typeface="Work Sans"/>
              <a:ea typeface="Work Sans"/>
              <a:cs typeface="Work Sans"/>
              <a:sym typeface="Work Sans"/>
            </a:endParaRPr>
          </a:p>
        </p:txBody>
      </p:sp>
      <p:sp>
        <p:nvSpPr>
          <p:cNvPr id="139" name="Google Shape;139;p16"/>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Work Sans"/>
                <a:ea typeface="Work Sans"/>
                <a:cs typeface="Work Sans"/>
                <a:sym typeface="Work Sans"/>
              </a:rPr>
              <a:t>Summary</a:t>
            </a:r>
            <a:endParaRPr sz="900">
              <a:solidFill>
                <a:srgbClr val="CCCCCC"/>
              </a:solidFill>
              <a:latin typeface="Muli"/>
              <a:ea typeface="Muli"/>
              <a:cs typeface="Muli"/>
              <a:sym typeface="Muli"/>
            </a:endParaRPr>
          </a:p>
        </p:txBody>
      </p:sp>
      <p:pic>
        <p:nvPicPr>
          <p:cNvPr id="140" name="Google Shape;140;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17"/>
          <p:cNvSpPr txBox="1"/>
          <p:nvPr>
            <p:ph idx="1" type="body"/>
          </p:nvPr>
        </p:nvSpPr>
        <p:spPr>
          <a:xfrm>
            <a:off x="772725" y="1699075"/>
            <a:ext cx="4014000" cy="2883000"/>
          </a:xfrm>
          <a:prstGeom prst="rect">
            <a:avLst/>
          </a:prstGeom>
          <a:ln cap="flat" cmpd="sng" w="38100">
            <a:solidFill>
              <a:srgbClr val="F2E4FF"/>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t/>
            </a:r>
            <a:endParaRPr b="1" sz="2400">
              <a:solidFill>
                <a:srgbClr val="FFFFFF"/>
              </a:solidFill>
              <a:latin typeface="DM Sans"/>
              <a:ea typeface="DM Sans"/>
              <a:cs typeface="DM Sans"/>
              <a:sym typeface="DM Sans"/>
            </a:endParaRPr>
          </a:p>
          <a:p>
            <a:pPr indent="0" lvl="0" marL="0" rtl="0" algn="ctr">
              <a:spcBef>
                <a:spcPts val="1200"/>
              </a:spcBef>
              <a:spcAft>
                <a:spcPts val="1200"/>
              </a:spcAft>
              <a:buNone/>
            </a:pPr>
            <a:r>
              <a:rPr b="1" lang="en" sz="2100">
                <a:solidFill>
                  <a:srgbClr val="FFFFFF"/>
                </a:solidFill>
                <a:latin typeface="DM Sans"/>
                <a:ea typeface="DM Sans"/>
                <a:cs typeface="DM Sans"/>
                <a:sym typeface="DM Sans"/>
              </a:rPr>
              <a:t>Our goal is to empower music creators to network comfortably by fostering quick, creative collaborations.</a:t>
            </a:r>
            <a:endParaRPr b="1" sz="2100">
              <a:solidFill>
                <a:srgbClr val="FFFFFF"/>
              </a:solidFill>
              <a:latin typeface="DM Sans"/>
              <a:ea typeface="DM Sans"/>
              <a:cs typeface="DM Sans"/>
              <a:sym typeface="DM Sans"/>
            </a:endParaRPr>
          </a:p>
        </p:txBody>
      </p:sp>
      <p:grpSp>
        <p:nvGrpSpPr>
          <p:cNvPr id="146" name="Google Shape;146;p17"/>
          <p:cNvGrpSpPr/>
          <p:nvPr/>
        </p:nvGrpSpPr>
        <p:grpSpPr>
          <a:xfrm>
            <a:off x="5237398" y="869226"/>
            <a:ext cx="3273175" cy="3616896"/>
            <a:chOff x="3998997" y="4088541"/>
            <a:chExt cx="531032" cy="683542"/>
          </a:xfrm>
        </p:grpSpPr>
        <p:sp>
          <p:nvSpPr>
            <p:cNvPr id="147" name="Google Shape;147;p17"/>
            <p:cNvSpPr/>
            <p:nvPr/>
          </p:nvSpPr>
          <p:spPr>
            <a:xfrm>
              <a:off x="4219109" y="4263079"/>
              <a:ext cx="183842" cy="187662"/>
            </a:xfrm>
            <a:custGeom>
              <a:rect b="b" l="l" r="r" t="t"/>
              <a:pathLst>
                <a:path extrusionOk="0" h="1876620" w="1838418">
                  <a:moveTo>
                    <a:pt x="919209" y="108854"/>
                  </a:moveTo>
                  <a:cubicBezTo>
                    <a:pt x="453920" y="-162655"/>
                    <a:pt x="69261" y="91099"/>
                    <a:pt x="1206" y="677025"/>
                  </a:cubicBezTo>
                  <a:cubicBezTo>
                    <a:pt x="-10630" y="778378"/>
                    <a:pt x="66302" y="912283"/>
                    <a:pt x="160247" y="967029"/>
                  </a:cubicBezTo>
                  <a:lnTo>
                    <a:pt x="1678171" y="1853316"/>
                  </a:lnTo>
                  <a:cubicBezTo>
                    <a:pt x="1772116" y="1908062"/>
                    <a:pt x="1849048" y="1863673"/>
                    <a:pt x="1837213" y="1748264"/>
                  </a:cubicBezTo>
                  <a:cubicBezTo>
                    <a:pt x="1769157" y="1084658"/>
                    <a:pt x="1384499" y="380363"/>
                    <a:pt x="919209" y="108854"/>
                  </a:cubicBezTo>
                  <a:close/>
                </a:path>
              </a:pathLst>
            </a:custGeom>
            <a:solidFill>
              <a:srgbClr val="FFFFFF">
                <a:alpha val="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48" name="Google Shape;148;p17"/>
            <p:cNvSpPr/>
            <p:nvPr/>
          </p:nvSpPr>
          <p:spPr>
            <a:xfrm>
              <a:off x="4258319" y="4088541"/>
              <a:ext cx="104450" cy="158683"/>
            </a:xfrm>
            <a:custGeom>
              <a:rect b="b" l="l" r="r" t="t"/>
              <a:pathLst>
                <a:path extrusionOk="0" h="1586832" w="1044496">
                  <a:moveTo>
                    <a:pt x="1044497" y="1098586"/>
                  </a:moveTo>
                  <a:cubicBezTo>
                    <a:pt x="1044497" y="1503260"/>
                    <a:pt x="810743" y="1694130"/>
                    <a:pt x="522249" y="1525454"/>
                  </a:cubicBezTo>
                  <a:cubicBezTo>
                    <a:pt x="233754" y="1356778"/>
                    <a:pt x="0" y="892920"/>
                    <a:pt x="0" y="488246"/>
                  </a:cubicBezTo>
                  <a:cubicBezTo>
                    <a:pt x="0" y="83573"/>
                    <a:pt x="233754" y="-107297"/>
                    <a:pt x="522249" y="61378"/>
                  </a:cubicBezTo>
                  <a:cubicBezTo>
                    <a:pt x="810743" y="230054"/>
                    <a:pt x="1044497" y="693912"/>
                    <a:pt x="1044497" y="1098586"/>
                  </a:cubicBezTo>
                  <a:close/>
                </a:path>
              </a:pathLst>
            </a:custGeom>
            <a:solidFill>
              <a:srgbClr val="FFFFFF">
                <a:alpha val="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49" name="Google Shape;149;p17"/>
            <p:cNvSpPr/>
            <p:nvPr/>
          </p:nvSpPr>
          <p:spPr>
            <a:xfrm>
              <a:off x="4189312" y="4287277"/>
              <a:ext cx="183842" cy="187662"/>
            </a:xfrm>
            <a:custGeom>
              <a:rect b="b" l="l" r="r" t="t"/>
              <a:pathLst>
                <a:path extrusionOk="0" h="1876619" w="1838418">
                  <a:moveTo>
                    <a:pt x="919209" y="108854"/>
                  </a:moveTo>
                  <a:cubicBezTo>
                    <a:pt x="453920" y="-162655"/>
                    <a:pt x="69261" y="91098"/>
                    <a:pt x="1206" y="677025"/>
                  </a:cubicBezTo>
                  <a:cubicBezTo>
                    <a:pt x="-10630" y="778378"/>
                    <a:pt x="66302" y="912283"/>
                    <a:pt x="160247" y="967029"/>
                  </a:cubicBezTo>
                  <a:lnTo>
                    <a:pt x="1678171" y="1853316"/>
                  </a:lnTo>
                  <a:cubicBezTo>
                    <a:pt x="1772116" y="1908062"/>
                    <a:pt x="1849048" y="1863673"/>
                    <a:pt x="1837213" y="1748264"/>
                  </a:cubicBezTo>
                  <a:cubicBezTo>
                    <a:pt x="1769158" y="1084658"/>
                    <a:pt x="1383759" y="380363"/>
                    <a:pt x="919209" y="108854"/>
                  </a:cubicBezTo>
                  <a:close/>
                </a:path>
              </a:pathLst>
            </a:custGeom>
            <a:gradFill>
              <a:gsLst>
                <a:gs pos="0">
                  <a:srgbClr val="FFFFFF">
                    <a:alpha val="49803"/>
                    <a:alpha val="29800"/>
                  </a:srgbClr>
                </a:gs>
                <a:gs pos="100000">
                  <a:srgbClr val="FFFFFF">
                    <a:alpha val="0"/>
                    <a:alpha val="29800"/>
                  </a:srgbClr>
                </a:gs>
              </a:gsLst>
              <a:lin ang="6600474" scaled="0"/>
            </a:gra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0" name="Google Shape;150;p17"/>
            <p:cNvSpPr/>
            <p:nvPr/>
          </p:nvSpPr>
          <p:spPr>
            <a:xfrm>
              <a:off x="4228522" y="4112739"/>
              <a:ext cx="104450" cy="158683"/>
            </a:xfrm>
            <a:custGeom>
              <a:rect b="b" l="l" r="r" t="t"/>
              <a:pathLst>
                <a:path extrusionOk="0" h="1586832" w="1044496">
                  <a:moveTo>
                    <a:pt x="1044497" y="1098586"/>
                  </a:moveTo>
                  <a:cubicBezTo>
                    <a:pt x="1044497" y="1503260"/>
                    <a:pt x="810743" y="1694130"/>
                    <a:pt x="522248" y="1525454"/>
                  </a:cubicBezTo>
                  <a:cubicBezTo>
                    <a:pt x="233754" y="1356778"/>
                    <a:pt x="0" y="892920"/>
                    <a:pt x="0" y="488246"/>
                  </a:cubicBezTo>
                  <a:cubicBezTo>
                    <a:pt x="0" y="83573"/>
                    <a:pt x="233754" y="-107297"/>
                    <a:pt x="522248" y="61378"/>
                  </a:cubicBezTo>
                  <a:cubicBezTo>
                    <a:pt x="810743" y="230054"/>
                    <a:pt x="1044497" y="693912"/>
                    <a:pt x="1044497" y="1098586"/>
                  </a:cubicBezTo>
                  <a:close/>
                </a:path>
              </a:pathLst>
            </a:custGeom>
            <a:gradFill>
              <a:gsLst>
                <a:gs pos="0">
                  <a:srgbClr val="FFFFFF">
                    <a:alpha val="49803"/>
                    <a:alpha val="29800"/>
                  </a:srgbClr>
                </a:gs>
                <a:gs pos="100000">
                  <a:srgbClr val="FFFFFF">
                    <a:alpha val="0"/>
                    <a:alpha val="29800"/>
                  </a:srgbClr>
                </a:gs>
              </a:gsLst>
              <a:lin ang="6600474" scaled="0"/>
            </a:gra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1" name="Google Shape;151;p17"/>
            <p:cNvSpPr/>
            <p:nvPr/>
          </p:nvSpPr>
          <p:spPr>
            <a:xfrm>
              <a:off x="4331632" y="4426130"/>
              <a:ext cx="131450" cy="144410"/>
            </a:xfrm>
            <a:custGeom>
              <a:rect b="b" l="l" r="r" t="t"/>
              <a:pathLst>
                <a:path extrusionOk="0" h="1444101" w="1314498">
                  <a:moveTo>
                    <a:pt x="1314498" y="759041"/>
                  </a:moveTo>
                  <a:lnTo>
                    <a:pt x="0" y="0"/>
                  </a:lnTo>
                  <a:lnTo>
                    <a:pt x="0" y="685060"/>
                  </a:lnTo>
                  <a:lnTo>
                    <a:pt x="1314498" y="1444101"/>
                  </a:lnTo>
                  <a:lnTo>
                    <a:pt x="1314498" y="759041"/>
                  </a:lnTo>
                  <a:close/>
                </a:path>
              </a:pathLst>
            </a:custGeom>
            <a:gradFill>
              <a:gsLst>
                <a:gs pos="0">
                  <a:srgbClr val="FFFFFF">
                    <a:alpha val="29803"/>
                    <a:alpha val="29800"/>
                  </a:srgbClr>
                </a:gs>
                <a:gs pos="100000">
                  <a:srgbClr val="FFFFFF">
                    <a:alpha val="0"/>
                    <a:alpha val="29800"/>
                  </a:srgbClr>
                </a:gs>
              </a:gsLst>
              <a:lin ang="0" scaled="0"/>
            </a:gra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2" name="Google Shape;152;p17"/>
            <p:cNvSpPr/>
            <p:nvPr/>
          </p:nvSpPr>
          <p:spPr>
            <a:xfrm>
              <a:off x="4343359" y="4449097"/>
              <a:ext cx="14943" cy="22148"/>
            </a:xfrm>
            <a:custGeom>
              <a:rect b="b" l="l" r="r" t="t"/>
              <a:pathLst>
                <a:path extrusionOk="0" h="221480" w="149425">
                  <a:moveTo>
                    <a:pt x="149425" y="153649"/>
                  </a:moveTo>
                  <a:cubicBezTo>
                    <a:pt x="149425" y="209874"/>
                    <a:pt x="116138" y="236507"/>
                    <a:pt x="74713" y="212834"/>
                  </a:cubicBezTo>
                  <a:cubicBezTo>
                    <a:pt x="33288" y="189160"/>
                    <a:pt x="0" y="124057"/>
                    <a:pt x="0" y="67832"/>
                  </a:cubicBezTo>
                  <a:cubicBezTo>
                    <a:pt x="0" y="11606"/>
                    <a:pt x="33288" y="-15027"/>
                    <a:pt x="74713" y="8647"/>
                  </a:cubicBezTo>
                  <a:cubicBezTo>
                    <a:pt x="116138" y="32321"/>
                    <a:pt x="149425" y="97424"/>
                    <a:pt x="149425" y="153649"/>
                  </a:cubicBezTo>
                  <a:close/>
                </a:path>
              </a:pathLst>
            </a:custGeom>
            <a:solidFill>
              <a:srgbClr val="FF4093"/>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3" name="Google Shape;153;p17"/>
            <p:cNvSpPr/>
            <p:nvPr/>
          </p:nvSpPr>
          <p:spPr>
            <a:xfrm>
              <a:off x="4365116" y="4461985"/>
              <a:ext cx="39575" cy="31072"/>
            </a:xfrm>
            <a:custGeom>
              <a:rect b="b" l="l" r="r" t="t"/>
              <a:pathLst>
                <a:path extrusionOk="0" h="310718" w="395755">
                  <a:moveTo>
                    <a:pt x="740" y="0"/>
                  </a:moveTo>
                  <a:lnTo>
                    <a:pt x="395755" y="228600"/>
                  </a:lnTo>
                  <a:lnTo>
                    <a:pt x="395755" y="310719"/>
                  </a:lnTo>
                  <a:lnTo>
                    <a:pt x="0" y="82118"/>
                  </a:lnTo>
                  <a:lnTo>
                    <a:pt x="740" y="0"/>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4" name="Google Shape;154;p17"/>
            <p:cNvSpPr/>
            <p:nvPr/>
          </p:nvSpPr>
          <p:spPr>
            <a:xfrm>
              <a:off x="4365190" y="4478436"/>
              <a:ext cx="84181" cy="56965"/>
            </a:xfrm>
            <a:custGeom>
              <a:rect b="b" l="l" r="r" t="t"/>
              <a:pathLst>
                <a:path extrusionOk="0" h="569650" w="841811">
                  <a:moveTo>
                    <a:pt x="0" y="0"/>
                  </a:moveTo>
                  <a:lnTo>
                    <a:pt x="841811" y="486053"/>
                  </a:lnTo>
                  <a:lnTo>
                    <a:pt x="841811" y="569651"/>
                  </a:lnTo>
                  <a:lnTo>
                    <a:pt x="0" y="83598"/>
                  </a:lnTo>
                  <a:lnTo>
                    <a:pt x="0" y="0"/>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5" name="Google Shape;155;p17"/>
            <p:cNvSpPr/>
            <p:nvPr/>
          </p:nvSpPr>
          <p:spPr>
            <a:xfrm>
              <a:off x="4065376" y="4347265"/>
              <a:ext cx="131450" cy="144410"/>
            </a:xfrm>
            <a:custGeom>
              <a:rect b="b" l="l" r="r" t="t"/>
              <a:pathLst>
                <a:path extrusionOk="0" h="1444100" w="1314498">
                  <a:moveTo>
                    <a:pt x="1314498" y="758301"/>
                  </a:moveTo>
                  <a:lnTo>
                    <a:pt x="0" y="0"/>
                  </a:lnTo>
                  <a:lnTo>
                    <a:pt x="0" y="685060"/>
                  </a:lnTo>
                  <a:lnTo>
                    <a:pt x="1314498" y="1444101"/>
                  </a:lnTo>
                  <a:lnTo>
                    <a:pt x="1314498" y="758301"/>
                  </a:lnTo>
                  <a:close/>
                </a:path>
              </a:pathLst>
            </a:custGeom>
            <a:gradFill>
              <a:gsLst>
                <a:gs pos="0">
                  <a:srgbClr val="FFFFFF">
                    <a:alpha val="29803"/>
                    <a:alpha val="29800"/>
                  </a:srgbClr>
                </a:gs>
                <a:gs pos="100000">
                  <a:srgbClr val="FFFFFF">
                    <a:alpha val="0"/>
                    <a:alpha val="29800"/>
                  </a:srgbClr>
                </a:gs>
              </a:gsLst>
              <a:lin ang="10801400" scaled="0"/>
            </a:gra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6" name="Google Shape;156;p17"/>
            <p:cNvSpPr/>
            <p:nvPr/>
          </p:nvSpPr>
          <p:spPr>
            <a:xfrm>
              <a:off x="4077103" y="4370159"/>
              <a:ext cx="14943" cy="22148"/>
            </a:xfrm>
            <a:custGeom>
              <a:rect b="b" l="l" r="r" t="t"/>
              <a:pathLst>
                <a:path extrusionOk="0" h="221480" w="149425">
                  <a:moveTo>
                    <a:pt x="149425" y="153649"/>
                  </a:moveTo>
                  <a:cubicBezTo>
                    <a:pt x="149425" y="209874"/>
                    <a:pt x="116137" y="236507"/>
                    <a:pt x="74713" y="212834"/>
                  </a:cubicBezTo>
                  <a:cubicBezTo>
                    <a:pt x="33288" y="189160"/>
                    <a:pt x="0" y="124057"/>
                    <a:pt x="0" y="67832"/>
                  </a:cubicBezTo>
                  <a:cubicBezTo>
                    <a:pt x="0" y="11606"/>
                    <a:pt x="33288" y="-15027"/>
                    <a:pt x="74713" y="8647"/>
                  </a:cubicBezTo>
                  <a:cubicBezTo>
                    <a:pt x="116137" y="32321"/>
                    <a:pt x="149425" y="97424"/>
                    <a:pt x="149425" y="153649"/>
                  </a:cubicBezTo>
                  <a:close/>
                </a:path>
              </a:pathLst>
            </a:custGeom>
            <a:solidFill>
              <a:srgbClr val="FF9E44"/>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7" name="Google Shape;157;p17"/>
            <p:cNvSpPr/>
            <p:nvPr/>
          </p:nvSpPr>
          <p:spPr>
            <a:xfrm>
              <a:off x="4098714" y="4383415"/>
              <a:ext cx="23819" cy="22120"/>
            </a:xfrm>
            <a:custGeom>
              <a:rect b="b" l="l" r="r" t="t"/>
              <a:pathLst>
                <a:path extrusionOk="0" h="221201" w="238192">
                  <a:moveTo>
                    <a:pt x="0" y="0"/>
                  </a:moveTo>
                  <a:lnTo>
                    <a:pt x="238193" y="137604"/>
                  </a:lnTo>
                  <a:lnTo>
                    <a:pt x="238193" y="221202"/>
                  </a:lnTo>
                  <a:lnTo>
                    <a:pt x="0" y="83598"/>
                  </a:lnTo>
                  <a:lnTo>
                    <a:pt x="0" y="0"/>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8" name="Google Shape;158;p17"/>
            <p:cNvSpPr/>
            <p:nvPr/>
          </p:nvSpPr>
          <p:spPr>
            <a:xfrm>
              <a:off x="4098935" y="4399867"/>
              <a:ext cx="84181" cy="56965"/>
            </a:xfrm>
            <a:custGeom>
              <a:rect b="b" l="l" r="r" t="t"/>
              <a:pathLst>
                <a:path extrusionOk="0" h="569650" w="841811">
                  <a:moveTo>
                    <a:pt x="0" y="0"/>
                  </a:moveTo>
                  <a:lnTo>
                    <a:pt x="841811" y="486052"/>
                  </a:lnTo>
                  <a:lnTo>
                    <a:pt x="841811" y="569651"/>
                  </a:lnTo>
                  <a:lnTo>
                    <a:pt x="0" y="83598"/>
                  </a:lnTo>
                  <a:lnTo>
                    <a:pt x="0" y="0"/>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59" name="Google Shape;159;p17"/>
            <p:cNvSpPr/>
            <p:nvPr/>
          </p:nvSpPr>
          <p:spPr>
            <a:xfrm>
              <a:off x="4280888" y="4498429"/>
              <a:ext cx="249141" cy="273654"/>
            </a:xfrm>
            <a:custGeom>
              <a:rect b="b" l="l" r="r" t="t"/>
              <a:pathLst>
                <a:path extrusionOk="0" h="2736541" w="2491406">
                  <a:moveTo>
                    <a:pt x="0" y="0"/>
                  </a:moveTo>
                  <a:lnTo>
                    <a:pt x="2490667" y="1438183"/>
                  </a:lnTo>
                  <a:lnTo>
                    <a:pt x="2491407" y="2736542"/>
                  </a:lnTo>
                  <a:lnTo>
                    <a:pt x="220439" y="1425606"/>
                  </a:lnTo>
                  <a:lnTo>
                    <a:pt x="740" y="1497367"/>
                  </a:lnTo>
                  <a:lnTo>
                    <a:pt x="0" y="0"/>
                  </a:lnTo>
                  <a:close/>
                </a:path>
              </a:pathLst>
            </a:custGeom>
            <a:gradFill>
              <a:gsLst>
                <a:gs pos="0">
                  <a:srgbClr val="FFFFFF">
                    <a:alpha val="29803"/>
                    <a:alpha val="29800"/>
                  </a:srgbClr>
                </a:gs>
                <a:gs pos="100000">
                  <a:srgbClr val="FFFFFF">
                    <a:alpha val="0"/>
                    <a:alpha val="29800"/>
                  </a:srgbClr>
                </a:gs>
              </a:gsLst>
              <a:lin ang="0" scaled="0"/>
            </a:gra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0" name="Google Shape;160;p17"/>
            <p:cNvSpPr/>
            <p:nvPr/>
          </p:nvSpPr>
          <p:spPr>
            <a:xfrm>
              <a:off x="4303162" y="4541843"/>
              <a:ext cx="28258" cy="42026"/>
            </a:xfrm>
            <a:custGeom>
              <a:rect b="b" l="l" r="r" t="t"/>
              <a:pathLst>
                <a:path extrusionOk="0" h="420256" w="282576">
                  <a:moveTo>
                    <a:pt x="282577" y="291876"/>
                  </a:moveTo>
                  <a:cubicBezTo>
                    <a:pt x="282577" y="399148"/>
                    <a:pt x="219700" y="448715"/>
                    <a:pt x="141288" y="403587"/>
                  </a:cubicBezTo>
                  <a:cubicBezTo>
                    <a:pt x="62877" y="358459"/>
                    <a:pt x="0" y="234912"/>
                    <a:pt x="0" y="128379"/>
                  </a:cubicBezTo>
                  <a:cubicBezTo>
                    <a:pt x="0" y="21108"/>
                    <a:pt x="62877" y="-28459"/>
                    <a:pt x="141288" y="16669"/>
                  </a:cubicBezTo>
                  <a:cubicBezTo>
                    <a:pt x="218960" y="61797"/>
                    <a:pt x="282577" y="185345"/>
                    <a:pt x="282577" y="291876"/>
                  </a:cubicBezTo>
                  <a:close/>
                </a:path>
              </a:pathLst>
            </a:custGeom>
            <a:solidFill>
              <a:srgbClr val="FF4093"/>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1" name="Google Shape;161;p17"/>
            <p:cNvSpPr/>
            <p:nvPr/>
          </p:nvSpPr>
          <p:spPr>
            <a:xfrm>
              <a:off x="4344760" y="4566818"/>
              <a:ext cx="54592" cy="42909"/>
            </a:xfrm>
            <a:custGeom>
              <a:rect b="b" l="l" r="r" t="t"/>
              <a:pathLst>
                <a:path extrusionOk="0" h="429087" w="545919">
                  <a:moveTo>
                    <a:pt x="0" y="0"/>
                  </a:moveTo>
                  <a:lnTo>
                    <a:pt x="545920" y="315157"/>
                  </a:lnTo>
                  <a:lnTo>
                    <a:pt x="545920" y="429087"/>
                  </a:lnTo>
                  <a:lnTo>
                    <a:pt x="0" y="113930"/>
                  </a:lnTo>
                  <a:lnTo>
                    <a:pt x="0" y="0"/>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2" name="Google Shape;162;p17"/>
            <p:cNvSpPr/>
            <p:nvPr/>
          </p:nvSpPr>
          <p:spPr>
            <a:xfrm>
              <a:off x="4344760" y="4589615"/>
              <a:ext cx="163036" cy="105496"/>
            </a:xfrm>
            <a:custGeom>
              <a:rect b="b" l="l" r="r" t="t"/>
              <a:pathLst>
                <a:path extrusionOk="0" h="1054962" w="1630362">
                  <a:moveTo>
                    <a:pt x="0" y="0"/>
                  </a:moveTo>
                  <a:lnTo>
                    <a:pt x="1630362" y="941033"/>
                  </a:lnTo>
                  <a:lnTo>
                    <a:pt x="1630362" y="1054963"/>
                  </a:lnTo>
                  <a:lnTo>
                    <a:pt x="0" y="113930"/>
                  </a:lnTo>
                  <a:lnTo>
                    <a:pt x="0" y="0"/>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3" name="Google Shape;163;p17"/>
            <p:cNvSpPr/>
            <p:nvPr/>
          </p:nvSpPr>
          <p:spPr>
            <a:xfrm>
              <a:off x="4344760" y="4612411"/>
              <a:ext cx="127455" cy="85004"/>
            </a:xfrm>
            <a:custGeom>
              <a:rect b="b" l="l" r="r" t="t"/>
              <a:pathLst>
                <a:path extrusionOk="0" h="850037" w="1274552">
                  <a:moveTo>
                    <a:pt x="0" y="0"/>
                  </a:moveTo>
                  <a:lnTo>
                    <a:pt x="1274553" y="736107"/>
                  </a:lnTo>
                  <a:lnTo>
                    <a:pt x="1274553" y="850037"/>
                  </a:lnTo>
                  <a:lnTo>
                    <a:pt x="0" y="113930"/>
                  </a:lnTo>
                  <a:lnTo>
                    <a:pt x="0" y="0"/>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4" name="Google Shape;164;p17"/>
            <p:cNvSpPr/>
            <p:nvPr/>
          </p:nvSpPr>
          <p:spPr>
            <a:xfrm>
              <a:off x="3998997" y="4392268"/>
              <a:ext cx="249141" cy="293481"/>
            </a:xfrm>
            <a:custGeom>
              <a:rect b="b" l="l" r="r" t="t"/>
              <a:pathLst>
                <a:path extrusionOk="0" h="2934809" w="2491406">
                  <a:moveTo>
                    <a:pt x="2490667" y="1437443"/>
                  </a:moveTo>
                  <a:lnTo>
                    <a:pt x="0" y="0"/>
                  </a:lnTo>
                  <a:lnTo>
                    <a:pt x="740" y="1298360"/>
                  </a:lnTo>
                  <a:lnTo>
                    <a:pt x="2271707" y="2609295"/>
                  </a:lnTo>
                  <a:lnTo>
                    <a:pt x="2491407" y="2934810"/>
                  </a:lnTo>
                  <a:lnTo>
                    <a:pt x="2490667" y="1437443"/>
                  </a:lnTo>
                  <a:close/>
                </a:path>
              </a:pathLst>
            </a:custGeom>
            <a:gradFill>
              <a:gsLst>
                <a:gs pos="0">
                  <a:srgbClr val="FFFFFF">
                    <a:alpha val="29803"/>
                    <a:alpha val="29800"/>
                  </a:srgbClr>
                </a:gs>
                <a:gs pos="100000">
                  <a:srgbClr val="FFFFFF">
                    <a:alpha val="0"/>
                    <a:alpha val="29800"/>
                  </a:srgbClr>
                </a:gs>
              </a:gsLst>
              <a:lin ang="10801400" scaled="0"/>
            </a:gra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5" name="Google Shape;165;p17"/>
            <p:cNvSpPr/>
            <p:nvPr/>
          </p:nvSpPr>
          <p:spPr>
            <a:xfrm>
              <a:off x="4196881" y="4537027"/>
              <a:ext cx="28258" cy="42035"/>
            </a:xfrm>
            <a:custGeom>
              <a:rect b="b" l="l" r="r" t="t"/>
              <a:pathLst>
                <a:path extrusionOk="0" h="420351" w="282576">
                  <a:moveTo>
                    <a:pt x="0" y="128590"/>
                  </a:moveTo>
                  <a:cubicBezTo>
                    <a:pt x="0" y="235862"/>
                    <a:pt x="63617" y="358670"/>
                    <a:pt x="141288" y="403798"/>
                  </a:cubicBezTo>
                  <a:cubicBezTo>
                    <a:pt x="219700" y="448926"/>
                    <a:pt x="282577" y="398619"/>
                    <a:pt x="282577" y="291348"/>
                  </a:cubicBezTo>
                  <a:cubicBezTo>
                    <a:pt x="282577" y="184076"/>
                    <a:pt x="218960" y="61268"/>
                    <a:pt x="141288" y="16140"/>
                  </a:cubicBezTo>
                  <a:cubicBezTo>
                    <a:pt x="63617" y="-28249"/>
                    <a:pt x="0" y="22058"/>
                    <a:pt x="0" y="128590"/>
                  </a:cubicBezTo>
                  <a:close/>
                </a:path>
              </a:pathLst>
            </a:custGeom>
            <a:solidFill>
              <a:srgbClr val="FF9E44"/>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6" name="Google Shape;166;p17"/>
            <p:cNvSpPr/>
            <p:nvPr/>
          </p:nvSpPr>
          <p:spPr>
            <a:xfrm>
              <a:off x="4129027" y="4498872"/>
              <a:ext cx="54592" cy="42909"/>
            </a:xfrm>
            <a:custGeom>
              <a:rect b="b" l="l" r="r" t="t"/>
              <a:pathLst>
                <a:path extrusionOk="0" h="429087" w="545919">
                  <a:moveTo>
                    <a:pt x="545920" y="315157"/>
                  </a:moveTo>
                  <a:lnTo>
                    <a:pt x="0" y="0"/>
                  </a:lnTo>
                  <a:lnTo>
                    <a:pt x="0" y="113930"/>
                  </a:lnTo>
                  <a:lnTo>
                    <a:pt x="545920" y="429087"/>
                  </a:lnTo>
                  <a:lnTo>
                    <a:pt x="545920" y="315157"/>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7" name="Google Shape;167;p17"/>
            <p:cNvSpPr/>
            <p:nvPr/>
          </p:nvSpPr>
          <p:spPr>
            <a:xfrm>
              <a:off x="4020976" y="4459181"/>
              <a:ext cx="163036" cy="105496"/>
            </a:xfrm>
            <a:custGeom>
              <a:rect b="b" l="l" r="r" t="t"/>
              <a:pathLst>
                <a:path extrusionOk="0" h="1054963" w="1630362">
                  <a:moveTo>
                    <a:pt x="1630362" y="941033"/>
                  </a:moveTo>
                  <a:lnTo>
                    <a:pt x="0" y="0"/>
                  </a:lnTo>
                  <a:lnTo>
                    <a:pt x="0" y="113930"/>
                  </a:lnTo>
                  <a:lnTo>
                    <a:pt x="1629623" y="1054963"/>
                  </a:lnTo>
                  <a:lnTo>
                    <a:pt x="1630362" y="941033"/>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8" name="Google Shape;168;p17"/>
            <p:cNvSpPr/>
            <p:nvPr/>
          </p:nvSpPr>
          <p:spPr>
            <a:xfrm>
              <a:off x="4056452" y="4502413"/>
              <a:ext cx="127455" cy="85004"/>
            </a:xfrm>
            <a:custGeom>
              <a:rect b="b" l="l" r="r" t="t"/>
              <a:pathLst>
                <a:path extrusionOk="0" h="850036" w="1274552">
                  <a:moveTo>
                    <a:pt x="1274553" y="736107"/>
                  </a:moveTo>
                  <a:lnTo>
                    <a:pt x="0" y="0"/>
                  </a:lnTo>
                  <a:lnTo>
                    <a:pt x="0" y="113930"/>
                  </a:lnTo>
                  <a:lnTo>
                    <a:pt x="1274553" y="850037"/>
                  </a:lnTo>
                  <a:lnTo>
                    <a:pt x="1274553" y="736107"/>
                  </a:ln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69" name="Google Shape;169;p17"/>
            <p:cNvSpPr/>
            <p:nvPr/>
          </p:nvSpPr>
          <p:spPr>
            <a:xfrm>
              <a:off x="4071572" y="4615136"/>
              <a:ext cx="61841" cy="84302"/>
            </a:xfrm>
            <a:custGeom>
              <a:rect b="b" l="l" r="r" t="t"/>
              <a:pathLst>
                <a:path extrusionOk="0" h="843022" w="618413">
                  <a:moveTo>
                    <a:pt x="309207" y="11147"/>
                  </a:moveTo>
                  <a:cubicBezTo>
                    <a:pt x="353590" y="36301"/>
                    <a:pt x="389097" y="98444"/>
                    <a:pt x="389097" y="150231"/>
                  </a:cubicBezTo>
                  <a:lnTo>
                    <a:pt x="389097" y="375872"/>
                  </a:lnTo>
                  <a:lnTo>
                    <a:pt x="538523" y="461689"/>
                  </a:lnTo>
                  <a:cubicBezTo>
                    <a:pt x="582906" y="486842"/>
                    <a:pt x="618413" y="548986"/>
                    <a:pt x="618413" y="600033"/>
                  </a:cubicBezTo>
                  <a:cubicBezTo>
                    <a:pt x="618413" y="651079"/>
                    <a:pt x="582906" y="671794"/>
                    <a:pt x="538523" y="646641"/>
                  </a:cubicBezTo>
                  <a:lnTo>
                    <a:pt x="389097" y="560083"/>
                  </a:lnTo>
                  <a:lnTo>
                    <a:pt x="389097" y="785724"/>
                  </a:lnTo>
                  <a:cubicBezTo>
                    <a:pt x="389097" y="836771"/>
                    <a:pt x="353590" y="857485"/>
                    <a:pt x="309207" y="832332"/>
                  </a:cubicBezTo>
                  <a:cubicBezTo>
                    <a:pt x="264823" y="807178"/>
                    <a:pt x="229316" y="745035"/>
                    <a:pt x="229316" y="693988"/>
                  </a:cubicBezTo>
                  <a:lnTo>
                    <a:pt x="229316" y="468347"/>
                  </a:lnTo>
                  <a:lnTo>
                    <a:pt x="79891" y="382530"/>
                  </a:lnTo>
                  <a:cubicBezTo>
                    <a:pt x="35507" y="357376"/>
                    <a:pt x="0" y="295233"/>
                    <a:pt x="0" y="244186"/>
                  </a:cubicBezTo>
                  <a:cubicBezTo>
                    <a:pt x="0" y="193139"/>
                    <a:pt x="35507" y="172425"/>
                    <a:pt x="79891" y="197579"/>
                  </a:cubicBezTo>
                  <a:lnTo>
                    <a:pt x="229316" y="283396"/>
                  </a:lnTo>
                  <a:lnTo>
                    <a:pt x="229316" y="57755"/>
                  </a:lnTo>
                  <a:cubicBezTo>
                    <a:pt x="228576" y="5969"/>
                    <a:pt x="264823" y="-14746"/>
                    <a:pt x="309207" y="11147"/>
                  </a:cubicBezTo>
                  <a:close/>
                </a:path>
              </a:pathLst>
            </a:custGeom>
            <a:gradFill>
              <a:gsLst>
                <a:gs pos="0">
                  <a:srgbClr val="FF9E44">
                    <a:alpha val="29800"/>
                  </a:srgbClr>
                </a:gs>
                <a:gs pos="100000">
                  <a:srgbClr val="FF4093">
                    <a:alpha val="29800"/>
                  </a:srgbClr>
                </a:gs>
              </a:gsLst>
              <a:lin ang="0" scaled="0"/>
            </a:gra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70" name="Google Shape;170;p17"/>
            <p:cNvSpPr/>
            <p:nvPr/>
          </p:nvSpPr>
          <p:spPr>
            <a:xfrm>
              <a:off x="4400670" y="4328010"/>
              <a:ext cx="44671" cy="95172"/>
            </a:xfrm>
            <a:custGeom>
              <a:rect b="b" l="l" r="r" t="t"/>
              <a:pathLst>
                <a:path extrusionOk="0" h="951723" w="446715">
                  <a:moveTo>
                    <a:pt x="222618" y="0"/>
                  </a:moveTo>
                  <a:lnTo>
                    <a:pt x="428263" y="403934"/>
                  </a:lnTo>
                  <a:cubicBezTo>
                    <a:pt x="456372" y="459419"/>
                    <a:pt x="451934" y="514905"/>
                    <a:pt x="417906" y="528222"/>
                  </a:cubicBezTo>
                  <a:cubicBezTo>
                    <a:pt x="383879" y="541538"/>
                    <a:pt x="333578" y="506767"/>
                    <a:pt x="305468" y="451282"/>
                  </a:cubicBezTo>
                  <a:lnTo>
                    <a:pt x="303248" y="446103"/>
                  </a:lnTo>
                  <a:lnTo>
                    <a:pt x="303248" y="894425"/>
                  </a:lnTo>
                  <a:cubicBezTo>
                    <a:pt x="303248" y="945472"/>
                    <a:pt x="267742" y="966186"/>
                    <a:pt x="223358" y="941033"/>
                  </a:cubicBezTo>
                  <a:cubicBezTo>
                    <a:pt x="178974" y="915140"/>
                    <a:pt x="143467" y="853736"/>
                    <a:pt x="143467" y="802689"/>
                  </a:cubicBezTo>
                  <a:lnTo>
                    <a:pt x="143467" y="354367"/>
                  </a:lnTo>
                  <a:lnTo>
                    <a:pt x="141248" y="356587"/>
                  </a:lnTo>
                  <a:cubicBezTo>
                    <a:pt x="113138" y="379521"/>
                    <a:pt x="62097" y="355847"/>
                    <a:pt x="28809" y="303320"/>
                  </a:cubicBezTo>
                  <a:cubicBezTo>
                    <a:pt x="-5218" y="250794"/>
                    <a:pt x="-9657" y="190130"/>
                    <a:pt x="18453" y="167196"/>
                  </a:cubicBezTo>
                  <a:lnTo>
                    <a:pt x="222618" y="0"/>
                  </a:lnTo>
                  <a:close/>
                </a:path>
              </a:pathLst>
            </a:custGeom>
            <a:gradFill>
              <a:gsLst>
                <a:gs pos="0">
                  <a:srgbClr val="FFFFFF">
                    <a:alpha val="29803"/>
                    <a:alpha val="29800"/>
                  </a:srgbClr>
                </a:gs>
                <a:gs pos="100000">
                  <a:srgbClr val="FFFFFF">
                    <a:alpha val="0"/>
                    <a:alpha val="29800"/>
                  </a:srgbClr>
                </a:gs>
              </a:gsLst>
              <a:lin ang="5400700" scaled="0"/>
            </a:gra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71" name="Google Shape;171;p17"/>
            <p:cNvSpPr/>
            <p:nvPr/>
          </p:nvSpPr>
          <p:spPr>
            <a:xfrm>
              <a:off x="4215763" y="4371168"/>
              <a:ext cx="58364" cy="99356"/>
            </a:xfrm>
            <a:custGeom>
              <a:rect b="b" l="l" r="r" t="t"/>
              <a:pathLst>
                <a:path extrusionOk="0" h="993559" w="583645">
                  <a:moveTo>
                    <a:pt x="316604" y="289264"/>
                  </a:moveTo>
                  <a:lnTo>
                    <a:pt x="0" y="106532"/>
                  </a:lnTo>
                  <a:lnTo>
                    <a:pt x="0" y="0"/>
                  </a:lnTo>
                  <a:lnTo>
                    <a:pt x="316604" y="182732"/>
                  </a:lnTo>
                  <a:cubicBezTo>
                    <a:pt x="342495" y="197528"/>
                    <a:pt x="380221" y="227860"/>
                    <a:pt x="412029" y="274468"/>
                  </a:cubicBezTo>
                  <a:cubicBezTo>
                    <a:pt x="446796" y="324035"/>
                    <a:pt x="471207" y="386919"/>
                    <a:pt x="471207" y="454981"/>
                  </a:cubicBezTo>
                  <a:cubicBezTo>
                    <a:pt x="471207" y="530441"/>
                    <a:pt x="451974" y="573350"/>
                    <a:pt x="415728" y="585186"/>
                  </a:cubicBezTo>
                  <a:cubicBezTo>
                    <a:pt x="381700" y="596284"/>
                    <a:pt x="341015" y="577049"/>
                    <a:pt x="316604" y="562992"/>
                  </a:cubicBezTo>
                  <a:lnTo>
                    <a:pt x="186412" y="487532"/>
                  </a:lnTo>
                  <a:lnTo>
                    <a:pt x="185672" y="486792"/>
                  </a:lnTo>
                  <a:cubicBezTo>
                    <a:pt x="174576" y="480134"/>
                    <a:pt x="156823" y="473476"/>
                    <a:pt x="142768" y="477915"/>
                  </a:cubicBezTo>
                  <a:cubicBezTo>
                    <a:pt x="130932" y="481614"/>
                    <a:pt x="118357" y="492711"/>
                    <a:pt x="118357" y="534880"/>
                  </a:cubicBezTo>
                  <a:cubicBezTo>
                    <a:pt x="118357" y="577049"/>
                    <a:pt x="131672" y="602202"/>
                    <a:pt x="142028" y="617738"/>
                  </a:cubicBezTo>
                  <a:cubicBezTo>
                    <a:pt x="155343" y="636973"/>
                    <a:pt x="173096" y="650290"/>
                    <a:pt x="184192" y="656208"/>
                  </a:cubicBezTo>
                  <a:lnTo>
                    <a:pt x="185672" y="656948"/>
                  </a:lnTo>
                  <a:lnTo>
                    <a:pt x="583646" y="887027"/>
                  </a:lnTo>
                  <a:lnTo>
                    <a:pt x="583646" y="993559"/>
                  </a:lnTo>
                  <a:lnTo>
                    <a:pt x="187891" y="764959"/>
                  </a:lnTo>
                  <a:cubicBezTo>
                    <a:pt x="160521" y="750903"/>
                    <a:pt x="121315" y="720571"/>
                    <a:pt x="87288" y="673223"/>
                  </a:cubicBezTo>
                  <a:cubicBezTo>
                    <a:pt x="50302" y="620697"/>
                    <a:pt x="25151" y="554854"/>
                    <a:pt x="25151" y="481614"/>
                  </a:cubicBezTo>
                  <a:cubicBezTo>
                    <a:pt x="25151" y="408373"/>
                    <a:pt x="50302" y="371383"/>
                    <a:pt x="86548" y="361025"/>
                  </a:cubicBezTo>
                  <a:cubicBezTo>
                    <a:pt x="120576" y="351408"/>
                    <a:pt x="159781" y="365464"/>
                    <a:pt x="187152" y="381740"/>
                  </a:cubicBezTo>
                  <a:lnTo>
                    <a:pt x="315864" y="456460"/>
                  </a:lnTo>
                  <a:cubicBezTo>
                    <a:pt x="334358" y="467557"/>
                    <a:pt x="348412" y="471996"/>
                    <a:pt x="358029" y="469037"/>
                  </a:cubicBezTo>
                  <a:cubicBezTo>
                    <a:pt x="365426" y="466818"/>
                    <a:pt x="378741" y="456460"/>
                    <a:pt x="378741" y="402455"/>
                  </a:cubicBezTo>
                  <a:cubicBezTo>
                    <a:pt x="378741" y="366944"/>
                    <a:pt x="367645" y="344010"/>
                    <a:pt x="356549" y="329214"/>
                  </a:cubicBezTo>
                  <a:cubicBezTo>
                    <a:pt x="343974" y="309239"/>
                    <a:pt x="327700" y="295183"/>
                    <a:pt x="316604" y="289264"/>
                  </a:cubicBezTo>
                  <a:close/>
                </a:path>
              </a:pathLst>
            </a:custGeom>
            <a:solidFill>
              <a:srgbClr val="FFFFFF">
                <a:alpha val="29800"/>
              </a:srgbClr>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72" name="Google Shape;172;p17"/>
            <p:cNvSpPr/>
            <p:nvPr/>
          </p:nvSpPr>
          <p:spPr>
            <a:xfrm>
              <a:off x="4196660" y="4353602"/>
              <a:ext cx="25003" cy="37523"/>
            </a:xfrm>
            <a:custGeom>
              <a:rect b="b" l="l" r="r" t="t"/>
              <a:pathLst>
                <a:path extrusionOk="0" h="375233" w="250028">
                  <a:moveTo>
                    <a:pt x="250028" y="259748"/>
                  </a:moveTo>
                  <a:cubicBezTo>
                    <a:pt x="250028" y="355183"/>
                    <a:pt x="193809" y="400311"/>
                    <a:pt x="125014" y="361101"/>
                  </a:cubicBezTo>
                  <a:cubicBezTo>
                    <a:pt x="56219" y="321152"/>
                    <a:pt x="0" y="211661"/>
                    <a:pt x="0" y="115486"/>
                  </a:cubicBezTo>
                  <a:cubicBezTo>
                    <a:pt x="0" y="20051"/>
                    <a:pt x="56219" y="-25077"/>
                    <a:pt x="125014" y="14132"/>
                  </a:cubicBezTo>
                  <a:cubicBezTo>
                    <a:pt x="193809" y="54082"/>
                    <a:pt x="250028" y="164313"/>
                    <a:pt x="250028" y="259748"/>
                  </a:cubicBezTo>
                  <a:close/>
                </a:path>
              </a:pathLst>
            </a:custGeom>
            <a:solidFill>
              <a:srgbClr val="FF9E44"/>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sp>
          <p:nvSpPr>
            <p:cNvPr id="173" name="Google Shape;173;p17"/>
            <p:cNvSpPr/>
            <p:nvPr/>
          </p:nvSpPr>
          <p:spPr>
            <a:xfrm>
              <a:off x="4265252" y="4448034"/>
              <a:ext cx="25003" cy="37523"/>
            </a:xfrm>
            <a:custGeom>
              <a:rect b="b" l="l" r="r" t="t"/>
              <a:pathLst>
                <a:path extrusionOk="0" h="375233" w="250028">
                  <a:moveTo>
                    <a:pt x="250028" y="259748"/>
                  </a:moveTo>
                  <a:cubicBezTo>
                    <a:pt x="250028" y="355183"/>
                    <a:pt x="193809" y="400311"/>
                    <a:pt x="125014" y="361101"/>
                  </a:cubicBezTo>
                  <a:cubicBezTo>
                    <a:pt x="56219" y="321152"/>
                    <a:pt x="0" y="211660"/>
                    <a:pt x="0" y="115486"/>
                  </a:cubicBezTo>
                  <a:cubicBezTo>
                    <a:pt x="0" y="20051"/>
                    <a:pt x="56219" y="-25077"/>
                    <a:pt x="125014" y="14132"/>
                  </a:cubicBezTo>
                  <a:cubicBezTo>
                    <a:pt x="193809" y="54082"/>
                    <a:pt x="250028" y="164313"/>
                    <a:pt x="250028" y="259748"/>
                  </a:cubicBezTo>
                  <a:close/>
                </a:path>
              </a:pathLst>
            </a:custGeom>
            <a:solidFill>
              <a:srgbClr val="FF4093"/>
            </a:solidFill>
            <a:ln cap="flat" cmpd="sng" w="9525">
              <a:solidFill>
                <a:srgbClr val="4A86E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174" name="Google Shape;174;p17"/>
          <p:cNvSpPr txBox="1"/>
          <p:nvPr/>
        </p:nvSpPr>
        <p:spPr>
          <a:xfrm>
            <a:off x="647775" y="210675"/>
            <a:ext cx="4263900" cy="11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600">
                <a:solidFill>
                  <a:srgbClr val="FFFFFF"/>
                </a:solidFill>
                <a:latin typeface="Lexend Deca"/>
                <a:ea typeface="Lexend Deca"/>
                <a:cs typeface="Lexend Deca"/>
                <a:sym typeface="Lexend Deca"/>
              </a:rPr>
              <a:t>Mission Statement</a:t>
            </a:r>
            <a:endParaRPr b="1" sz="3600">
              <a:solidFill>
                <a:srgbClr val="FFFFFF"/>
              </a:solidFill>
              <a:latin typeface="Lexend Deca"/>
              <a:ea typeface="Lexend Deca"/>
              <a:cs typeface="Lexend Deca"/>
              <a:sym typeface="Lexend Dec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8"/>
          <p:cNvPicPr preferRelativeResize="0"/>
          <p:nvPr/>
        </p:nvPicPr>
        <p:blipFill>
          <a:blip r:embed="rId3">
            <a:alphaModFix/>
          </a:blip>
          <a:stretch>
            <a:fillRect/>
          </a:stretch>
        </p:blipFill>
        <p:spPr>
          <a:xfrm>
            <a:off x="0" y="-8"/>
            <a:ext cx="9144000" cy="5143495"/>
          </a:xfrm>
          <a:prstGeom prst="rect">
            <a:avLst/>
          </a:prstGeom>
          <a:noFill/>
          <a:ln>
            <a:noFill/>
          </a:ln>
        </p:spPr>
      </p:pic>
      <p:sp>
        <p:nvSpPr>
          <p:cNvPr id="180" name="Google Shape;180;p18"/>
          <p:cNvSpPr txBox="1"/>
          <p:nvPr/>
        </p:nvSpPr>
        <p:spPr>
          <a:xfrm>
            <a:off x="365900" y="0"/>
            <a:ext cx="2220600" cy="857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200">
                <a:latin typeface="DM Sans"/>
                <a:ea typeface="DM Sans"/>
                <a:cs typeface="DM Sans"/>
                <a:sym typeface="DM Sans"/>
              </a:rPr>
              <a:t>Roadmap</a:t>
            </a:r>
            <a:endParaRPr b="1" sz="3200">
              <a:latin typeface="DM Sans"/>
              <a:ea typeface="DM Sans"/>
              <a:cs typeface="DM Sans"/>
              <a:sym typeface="DM Sans"/>
            </a:endParaRPr>
          </a:p>
        </p:txBody>
      </p:sp>
      <p:sp>
        <p:nvSpPr>
          <p:cNvPr id="181" name="Google Shape;181;p18"/>
          <p:cNvSpPr txBox="1"/>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300">
                <a:solidFill>
                  <a:srgbClr val="FFFFFF"/>
                </a:solidFill>
                <a:latin typeface="Lexend Deca"/>
                <a:ea typeface="Lexend Deca"/>
                <a:cs typeface="Lexend Deca"/>
                <a:sym typeface="Lexend Deca"/>
              </a:rPr>
              <a:t>‹#›</a:t>
            </a:fld>
            <a:endParaRPr sz="1300">
              <a:solidFill>
                <a:srgbClr val="FFFFFF"/>
              </a:solidFill>
              <a:latin typeface="Lexend Deca"/>
              <a:ea typeface="Lexend Deca"/>
              <a:cs typeface="Lexend Deca"/>
              <a:sym typeface="Lexend Deca"/>
            </a:endParaRPr>
          </a:p>
        </p:txBody>
      </p:sp>
      <p:sp>
        <p:nvSpPr>
          <p:cNvPr id="182" name="Google Shape;182;p18"/>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rgbClr val="05006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8"/>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rgbClr val="FFFFFF"/>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84" name="Google Shape;184;p18"/>
          <p:cNvGrpSpPr/>
          <p:nvPr/>
        </p:nvGrpSpPr>
        <p:grpSpPr>
          <a:xfrm>
            <a:off x="1786339" y="1703401"/>
            <a:ext cx="473400" cy="473400"/>
            <a:chOff x="1786339" y="1703401"/>
            <a:chExt cx="473400" cy="473400"/>
          </a:xfrm>
        </p:grpSpPr>
        <p:sp>
          <p:nvSpPr>
            <p:cNvPr id="185" name="Google Shape;185;p18"/>
            <p:cNvSpPr/>
            <p:nvPr/>
          </p:nvSpPr>
          <p:spPr>
            <a:xfrm rot="8100000">
              <a:off x="1855667" y="1772729"/>
              <a:ext cx="334744" cy="334744"/>
            </a:xfrm>
            <a:prstGeom prst="teardrop">
              <a:avLst>
                <a:gd fmla="val 100000" name="adj"/>
              </a:avLst>
            </a:prstGeom>
            <a:solidFill>
              <a:srgbClr val="0A2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6" name="Google Shape;186;p18"/>
            <p:cNvSpPr/>
            <p:nvPr/>
          </p:nvSpPr>
          <p:spPr>
            <a:xfrm>
              <a:off x="195598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1</a:t>
              </a:r>
              <a:endParaRPr sz="600">
                <a:solidFill>
                  <a:srgbClr val="999999"/>
                </a:solidFill>
                <a:latin typeface="Muli"/>
                <a:ea typeface="Muli"/>
                <a:cs typeface="Muli"/>
                <a:sym typeface="Muli"/>
              </a:endParaRPr>
            </a:p>
          </p:txBody>
        </p:sp>
      </p:grpSp>
      <p:grpSp>
        <p:nvGrpSpPr>
          <p:cNvPr id="187" name="Google Shape;187;p18"/>
          <p:cNvGrpSpPr/>
          <p:nvPr/>
        </p:nvGrpSpPr>
        <p:grpSpPr>
          <a:xfrm>
            <a:off x="3814414" y="1703401"/>
            <a:ext cx="473400" cy="473400"/>
            <a:chOff x="3814414" y="1703401"/>
            <a:chExt cx="473400" cy="473400"/>
          </a:xfrm>
        </p:grpSpPr>
        <p:sp>
          <p:nvSpPr>
            <p:cNvPr id="188" name="Google Shape;188;p18"/>
            <p:cNvSpPr/>
            <p:nvPr/>
          </p:nvSpPr>
          <p:spPr>
            <a:xfrm rot="8100000">
              <a:off x="3883742" y="1772729"/>
              <a:ext cx="334744" cy="334744"/>
            </a:xfrm>
            <a:prstGeom prst="teardrop">
              <a:avLst>
                <a:gd fmla="val 100000" name="adj"/>
              </a:avLst>
            </a:prstGeom>
            <a:solidFill>
              <a:srgbClr val="24D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9" name="Google Shape;189;p18"/>
            <p:cNvSpPr/>
            <p:nvPr/>
          </p:nvSpPr>
          <p:spPr>
            <a:xfrm>
              <a:off x="3984064"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3</a:t>
              </a:r>
              <a:endParaRPr sz="600">
                <a:solidFill>
                  <a:srgbClr val="999999"/>
                </a:solidFill>
                <a:latin typeface="Muli"/>
                <a:ea typeface="Muli"/>
                <a:cs typeface="Muli"/>
                <a:sym typeface="Muli"/>
              </a:endParaRPr>
            </a:p>
          </p:txBody>
        </p:sp>
      </p:grpSp>
      <p:grpSp>
        <p:nvGrpSpPr>
          <p:cNvPr id="190" name="Google Shape;190;p18"/>
          <p:cNvGrpSpPr/>
          <p:nvPr/>
        </p:nvGrpSpPr>
        <p:grpSpPr>
          <a:xfrm>
            <a:off x="5842489" y="1703401"/>
            <a:ext cx="473400" cy="473400"/>
            <a:chOff x="5842489" y="1703401"/>
            <a:chExt cx="473400" cy="473400"/>
          </a:xfrm>
        </p:grpSpPr>
        <p:sp>
          <p:nvSpPr>
            <p:cNvPr id="191" name="Google Shape;191;p18"/>
            <p:cNvSpPr/>
            <p:nvPr/>
          </p:nvSpPr>
          <p:spPr>
            <a:xfrm rot="8100000">
              <a:off x="5911817" y="1772729"/>
              <a:ext cx="334744" cy="334744"/>
            </a:xfrm>
            <a:prstGeom prst="teardrop">
              <a:avLst>
                <a:gd fmla="val 100000" name="adj"/>
              </a:avLst>
            </a:prstGeom>
            <a:solidFill>
              <a:srgbClr val="A45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2" name="Google Shape;192;p18"/>
            <p:cNvSpPr/>
            <p:nvPr/>
          </p:nvSpPr>
          <p:spPr>
            <a:xfrm>
              <a:off x="6012139" y="1866499"/>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5</a:t>
              </a:r>
              <a:endParaRPr sz="600">
                <a:solidFill>
                  <a:srgbClr val="999999"/>
                </a:solidFill>
                <a:latin typeface="Muli"/>
                <a:ea typeface="Muli"/>
                <a:cs typeface="Muli"/>
                <a:sym typeface="Muli"/>
              </a:endParaRPr>
            </a:p>
          </p:txBody>
        </p:sp>
      </p:grpSp>
      <p:grpSp>
        <p:nvGrpSpPr>
          <p:cNvPr id="193" name="Google Shape;193;p18"/>
          <p:cNvGrpSpPr/>
          <p:nvPr/>
        </p:nvGrpSpPr>
        <p:grpSpPr>
          <a:xfrm>
            <a:off x="6880814" y="3576300"/>
            <a:ext cx="473400" cy="473400"/>
            <a:chOff x="6880814" y="3576300"/>
            <a:chExt cx="473400" cy="473400"/>
          </a:xfrm>
        </p:grpSpPr>
        <p:sp>
          <p:nvSpPr>
            <p:cNvPr id="194" name="Google Shape;194;p18"/>
            <p:cNvSpPr/>
            <p:nvPr/>
          </p:nvSpPr>
          <p:spPr>
            <a:xfrm rot="-2700000">
              <a:off x="6950142" y="3645628"/>
              <a:ext cx="334744" cy="334744"/>
            </a:xfrm>
            <a:prstGeom prst="teardrop">
              <a:avLst>
                <a:gd fmla="val 100000" name="adj"/>
              </a:avLst>
            </a:prstGeom>
            <a:solidFill>
              <a:srgbClr val="D39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5" name="Google Shape;195;p18"/>
            <p:cNvSpPr/>
            <p:nvPr/>
          </p:nvSpPr>
          <p:spPr>
            <a:xfrm flipH="1">
              <a:off x="705046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6</a:t>
              </a:r>
              <a:endParaRPr sz="600">
                <a:solidFill>
                  <a:srgbClr val="999999"/>
                </a:solidFill>
                <a:latin typeface="Muli"/>
                <a:ea typeface="Muli"/>
                <a:cs typeface="Muli"/>
                <a:sym typeface="Muli"/>
              </a:endParaRPr>
            </a:p>
          </p:txBody>
        </p:sp>
      </p:grpSp>
      <p:grpSp>
        <p:nvGrpSpPr>
          <p:cNvPr id="196" name="Google Shape;196;p18"/>
          <p:cNvGrpSpPr/>
          <p:nvPr/>
        </p:nvGrpSpPr>
        <p:grpSpPr>
          <a:xfrm>
            <a:off x="4852739" y="3576300"/>
            <a:ext cx="473400" cy="473400"/>
            <a:chOff x="4852739" y="3576300"/>
            <a:chExt cx="473400" cy="473400"/>
          </a:xfrm>
        </p:grpSpPr>
        <p:sp>
          <p:nvSpPr>
            <p:cNvPr id="197" name="Google Shape;197;p18"/>
            <p:cNvSpPr/>
            <p:nvPr/>
          </p:nvSpPr>
          <p:spPr>
            <a:xfrm rot="-2700000">
              <a:off x="4922067" y="3645628"/>
              <a:ext cx="334744" cy="334744"/>
            </a:xfrm>
            <a:prstGeom prst="teardrop">
              <a:avLst>
                <a:gd fmla="val 100000" name="adj"/>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8" name="Google Shape;198;p18"/>
            <p:cNvSpPr/>
            <p:nvPr/>
          </p:nvSpPr>
          <p:spPr>
            <a:xfrm flipH="1">
              <a:off x="5022389"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999999"/>
                  </a:solidFill>
                  <a:latin typeface="Muli"/>
                  <a:ea typeface="Muli"/>
                  <a:cs typeface="Muli"/>
                  <a:sym typeface="Muli"/>
                </a:rPr>
                <a:t>4</a:t>
              </a:r>
              <a:endParaRPr sz="600">
                <a:solidFill>
                  <a:srgbClr val="999999"/>
                </a:solidFill>
                <a:latin typeface="Muli"/>
                <a:ea typeface="Muli"/>
                <a:cs typeface="Muli"/>
                <a:sym typeface="Muli"/>
              </a:endParaRPr>
            </a:p>
          </p:txBody>
        </p:sp>
      </p:grpSp>
      <p:grpSp>
        <p:nvGrpSpPr>
          <p:cNvPr id="199" name="Google Shape;199;p18"/>
          <p:cNvGrpSpPr/>
          <p:nvPr/>
        </p:nvGrpSpPr>
        <p:grpSpPr>
          <a:xfrm>
            <a:off x="2824664" y="3576300"/>
            <a:ext cx="473400" cy="473400"/>
            <a:chOff x="2824664" y="3576300"/>
            <a:chExt cx="473400" cy="473400"/>
          </a:xfrm>
        </p:grpSpPr>
        <p:sp>
          <p:nvSpPr>
            <p:cNvPr id="200" name="Google Shape;200;p18"/>
            <p:cNvSpPr/>
            <p:nvPr/>
          </p:nvSpPr>
          <p:spPr>
            <a:xfrm rot="-2700000">
              <a:off x="2893992" y="3645628"/>
              <a:ext cx="334744" cy="334744"/>
            </a:xfrm>
            <a:prstGeom prst="teardrop">
              <a:avLst>
                <a:gd fmla="val 100000" name="adj"/>
              </a:avLst>
            </a:pr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1" name="Google Shape;201;p18"/>
            <p:cNvSpPr/>
            <p:nvPr/>
          </p:nvSpPr>
          <p:spPr>
            <a:xfrm flipH="1">
              <a:off x="2994314" y="3752502"/>
              <a:ext cx="134100" cy="1341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Muli"/>
                  <a:ea typeface="Muli"/>
                  <a:cs typeface="Muli"/>
                  <a:sym typeface="Muli"/>
                </a:rPr>
                <a:t>2</a:t>
              </a:r>
              <a:endParaRPr sz="600">
                <a:latin typeface="Muli"/>
                <a:ea typeface="Muli"/>
                <a:cs typeface="Muli"/>
                <a:sym typeface="Muli"/>
              </a:endParaRPr>
            </a:p>
          </p:txBody>
        </p:sp>
      </p:grpSp>
      <p:sp>
        <p:nvSpPr>
          <p:cNvPr id="202" name="Google Shape;202;p18"/>
          <p:cNvSpPr txBox="1"/>
          <p:nvPr/>
        </p:nvSpPr>
        <p:spPr>
          <a:xfrm>
            <a:off x="2471575" y="4121700"/>
            <a:ext cx="11796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latin typeface="DM Sans"/>
                <a:ea typeface="DM Sans"/>
                <a:cs typeface="DM Sans"/>
                <a:sym typeface="DM Sans"/>
              </a:rPr>
              <a:t>Selected Interface</a:t>
            </a:r>
            <a:endParaRPr sz="300">
              <a:latin typeface="DM Sans"/>
              <a:ea typeface="DM Sans"/>
              <a:cs typeface="DM Sans"/>
              <a:sym typeface="DM Sans"/>
            </a:endParaRPr>
          </a:p>
        </p:txBody>
      </p:sp>
      <p:sp>
        <p:nvSpPr>
          <p:cNvPr id="203" name="Google Shape;203;p18"/>
          <p:cNvSpPr txBox="1"/>
          <p:nvPr/>
        </p:nvSpPr>
        <p:spPr>
          <a:xfrm>
            <a:off x="1379855" y="1216063"/>
            <a:ext cx="12864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Mission Statement</a:t>
            </a:r>
            <a:endParaRPr sz="1200">
              <a:solidFill>
                <a:srgbClr val="CCCCCC"/>
              </a:solidFill>
              <a:latin typeface="DM Sans"/>
              <a:ea typeface="DM Sans"/>
              <a:cs typeface="DM Sans"/>
              <a:sym typeface="DM Sans"/>
            </a:endParaRPr>
          </a:p>
        </p:txBody>
      </p:sp>
      <p:sp>
        <p:nvSpPr>
          <p:cNvPr id="204" name="Google Shape;204;p18"/>
          <p:cNvSpPr txBox="1"/>
          <p:nvPr/>
        </p:nvSpPr>
        <p:spPr>
          <a:xfrm>
            <a:off x="5411100" y="1216075"/>
            <a:ext cx="1336200" cy="533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en" sz="1200">
                <a:solidFill>
                  <a:srgbClr val="CCCCCC"/>
                </a:solidFill>
                <a:latin typeface="DM Sans"/>
                <a:ea typeface="DM Sans"/>
                <a:cs typeface="DM Sans"/>
                <a:sym typeface="DM Sans"/>
              </a:rPr>
              <a:t>UI Changes</a:t>
            </a:r>
            <a:endParaRPr sz="1200">
              <a:solidFill>
                <a:srgbClr val="CCCCCC"/>
              </a:solidFill>
              <a:latin typeface="DM Sans"/>
              <a:ea typeface="DM Sans"/>
              <a:cs typeface="DM Sans"/>
              <a:sym typeface="DM Sans"/>
            </a:endParaRPr>
          </a:p>
          <a:p>
            <a:pPr indent="0" lvl="0" marL="0" marR="0" rtl="0" algn="ctr">
              <a:lnSpc>
                <a:spcPct val="100000"/>
              </a:lnSpc>
              <a:spcBef>
                <a:spcPts val="1200"/>
              </a:spcBef>
              <a:spcAft>
                <a:spcPts val="0"/>
              </a:spcAft>
              <a:buNone/>
            </a:pPr>
            <a:r>
              <a:t/>
            </a:r>
            <a:endParaRPr sz="900">
              <a:solidFill>
                <a:srgbClr val="CCCCCC"/>
              </a:solidFill>
              <a:latin typeface="DM Sans"/>
              <a:ea typeface="DM Sans"/>
              <a:cs typeface="DM Sans"/>
              <a:sym typeface="DM Sans"/>
            </a:endParaRPr>
          </a:p>
        </p:txBody>
      </p:sp>
      <p:sp>
        <p:nvSpPr>
          <p:cNvPr id="205" name="Google Shape;205;p18"/>
          <p:cNvSpPr txBox="1"/>
          <p:nvPr/>
        </p:nvSpPr>
        <p:spPr>
          <a:xfrm>
            <a:off x="3433575" y="1156100"/>
            <a:ext cx="12351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Low-Fi Prototype</a:t>
            </a:r>
            <a:endParaRPr sz="700">
              <a:solidFill>
                <a:srgbClr val="CCCCCC"/>
              </a:solidFill>
              <a:latin typeface="DM Sans"/>
              <a:ea typeface="DM Sans"/>
              <a:cs typeface="DM Sans"/>
              <a:sym typeface="DM Sans"/>
            </a:endParaRPr>
          </a:p>
        </p:txBody>
      </p:sp>
      <p:sp>
        <p:nvSpPr>
          <p:cNvPr id="206" name="Google Shape;206;p18"/>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200">
                <a:solidFill>
                  <a:srgbClr val="CCCCCC"/>
                </a:solidFill>
                <a:latin typeface="DM Sans"/>
                <a:ea typeface="DM Sans"/>
                <a:cs typeface="DM Sans"/>
                <a:sym typeface="DM Sans"/>
              </a:rPr>
              <a:t>Experiment</a:t>
            </a:r>
            <a:endParaRPr sz="1200">
              <a:solidFill>
                <a:srgbClr val="CCCCCC"/>
              </a:solidFill>
              <a:latin typeface="DM Sans"/>
              <a:ea typeface="DM Sans"/>
              <a:cs typeface="DM Sans"/>
              <a:sym typeface="DM Sans"/>
            </a:endParaRPr>
          </a:p>
          <a:p>
            <a:pPr indent="0" lvl="0" marL="0" marR="0" rtl="0" algn="ctr">
              <a:lnSpc>
                <a:spcPct val="100000"/>
              </a:lnSpc>
              <a:spcBef>
                <a:spcPts val="1200"/>
              </a:spcBef>
              <a:spcAft>
                <a:spcPts val="0"/>
              </a:spcAft>
              <a:buNone/>
            </a:pPr>
            <a:r>
              <a:t/>
            </a:r>
            <a:endParaRPr b="1" sz="1200">
              <a:solidFill>
                <a:srgbClr val="CCCCCC"/>
              </a:solidFill>
              <a:latin typeface="DM Sans"/>
              <a:ea typeface="DM Sans"/>
              <a:cs typeface="DM Sans"/>
              <a:sym typeface="DM Sans"/>
            </a:endParaRPr>
          </a:p>
        </p:txBody>
      </p:sp>
      <p:sp>
        <p:nvSpPr>
          <p:cNvPr id="207" name="Google Shape;207;p18"/>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b="1" lang="en" sz="1200">
                <a:solidFill>
                  <a:srgbClr val="CCCCCC"/>
                </a:solidFill>
                <a:latin typeface="DM Sans"/>
                <a:ea typeface="DM Sans"/>
                <a:cs typeface="DM Sans"/>
                <a:sym typeface="DM Sans"/>
              </a:rPr>
              <a:t>Summary</a:t>
            </a:r>
            <a:endParaRPr sz="900">
              <a:solidFill>
                <a:srgbClr val="CCCCCC"/>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9"/>
          <p:cNvPicPr preferRelativeResize="0"/>
          <p:nvPr/>
        </p:nvPicPr>
        <p:blipFill>
          <a:blip r:embed="rId3">
            <a:alphaModFix/>
          </a:blip>
          <a:stretch>
            <a:fillRect/>
          </a:stretch>
        </p:blipFill>
        <p:spPr>
          <a:xfrm>
            <a:off x="0" y="-8"/>
            <a:ext cx="9144000" cy="5143495"/>
          </a:xfrm>
          <a:prstGeom prst="rect">
            <a:avLst/>
          </a:prstGeom>
          <a:noFill/>
          <a:ln>
            <a:noFill/>
          </a:ln>
        </p:spPr>
      </p:pic>
      <p:sp>
        <p:nvSpPr>
          <p:cNvPr id="213" name="Google Shape;213;p19"/>
          <p:cNvSpPr txBox="1"/>
          <p:nvPr/>
        </p:nvSpPr>
        <p:spPr>
          <a:xfrm>
            <a:off x="647775" y="210675"/>
            <a:ext cx="4263900" cy="1159800"/>
          </a:xfrm>
          <a:prstGeom prst="rect">
            <a:avLst/>
          </a:prstGeom>
          <a:noFill/>
          <a:ln>
            <a:noFill/>
          </a:ln>
        </p:spPr>
        <p:txBody>
          <a:bodyPr anchorCtr="0" anchor="b" bIns="0" lIns="0" spcFirstLastPara="1" rIns="0" wrap="square" tIns="0">
            <a:noAutofit/>
          </a:bodyPr>
          <a:lstStyle/>
          <a:p>
            <a:pPr indent="-457200" lvl="0" marL="457200" rtl="0" algn="l">
              <a:spcBef>
                <a:spcPts val="0"/>
              </a:spcBef>
              <a:spcAft>
                <a:spcPts val="0"/>
              </a:spcAft>
              <a:buSzPts val="3600"/>
              <a:buFont typeface="DM Sans"/>
              <a:buAutoNum type="arabicPeriod"/>
            </a:pPr>
            <a:r>
              <a:rPr b="1" lang="en" sz="3600">
                <a:latin typeface="DM Sans"/>
                <a:ea typeface="DM Sans"/>
                <a:cs typeface="DM Sans"/>
                <a:sym typeface="DM Sans"/>
              </a:rPr>
              <a:t>Swipe Interface</a:t>
            </a:r>
            <a:endParaRPr b="1" sz="3600">
              <a:latin typeface="DM Sans"/>
              <a:ea typeface="DM Sans"/>
              <a:cs typeface="DM Sans"/>
              <a:sym typeface="DM Sans"/>
            </a:endParaRPr>
          </a:p>
        </p:txBody>
      </p:sp>
      <p:grpSp>
        <p:nvGrpSpPr>
          <p:cNvPr id="214" name="Google Shape;214;p19"/>
          <p:cNvGrpSpPr/>
          <p:nvPr/>
        </p:nvGrpSpPr>
        <p:grpSpPr>
          <a:xfrm>
            <a:off x="5183829" y="160977"/>
            <a:ext cx="2747429" cy="4872561"/>
            <a:chOff x="2547150" y="238125"/>
            <a:chExt cx="2525675" cy="5238750"/>
          </a:xfrm>
        </p:grpSpPr>
        <p:sp>
          <p:nvSpPr>
            <p:cNvPr id="215" name="Google Shape;215;p19"/>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0A2F9E"/>
                </a:gs>
                <a:gs pos="100000">
                  <a:srgbClr val="050060"/>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9" name="Google Shape;219;p19"/>
          <p:cNvPicPr preferRelativeResize="0"/>
          <p:nvPr/>
        </p:nvPicPr>
        <p:blipFill>
          <a:blip r:embed="rId4">
            <a:alphaModFix/>
          </a:blip>
          <a:stretch>
            <a:fillRect/>
          </a:stretch>
        </p:blipFill>
        <p:spPr>
          <a:xfrm>
            <a:off x="5255515" y="618832"/>
            <a:ext cx="2620974" cy="3960695"/>
          </a:xfrm>
          <a:prstGeom prst="rect">
            <a:avLst/>
          </a:prstGeom>
          <a:noFill/>
          <a:ln>
            <a:noFill/>
          </a:ln>
        </p:spPr>
      </p:pic>
      <p:sp>
        <p:nvSpPr>
          <p:cNvPr id="220" name="Google Shape;220;p19"/>
          <p:cNvSpPr txBox="1"/>
          <p:nvPr/>
        </p:nvSpPr>
        <p:spPr>
          <a:xfrm>
            <a:off x="737750" y="1659575"/>
            <a:ext cx="3631500" cy="10158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en" sz="1800">
                <a:latin typeface="DM Sans"/>
                <a:ea typeface="DM Sans"/>
                <a:cs typeface="DM Sans"/>
                <a:sym typeface="DM Sans"/>
              </a:rPr>
              <a:t>View one soundbite at a time, swipe to view the next one</a:t>
            </a:r>
            <a:endParaRPr sz="1800">
              <a:latin typeface="DM Sans"/>
              <a:ea typeface="DM Sans"/>
              <a:cs typeface="DM Sans"/>
              <a:sym typeface="DM Sans"/>
            </a:endParaRPr>
          </a:p>
          <a:p>
            <a:pPr indent="0" lvl="0" marL="0" rtl="0" algn="ctr">
              <a:spcBef>
                <a:spcPts val="0"/>
              </a:spcBef>
              <a:spcAft>
                <a:spcPts val="0"/>
              </a:spcAft>
              <a:buNone/>
            </a:pPr>
            <a:r>
              <a:t/>
            </a:r>
            <a:endParaRPr sz="180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0"/>
          <p:cNvPicPr preferRelativeResize="0"/>
          <p:nvPr/>
        </p:nvPicPr>
        <p:blipFill>
          <a:blip r:embed="rId3">
            <a:alphaModFix/>
          </a:blip>
          <a:stretch>
            <a:fillRect/>
          </a:stretch>
        </p:blipFill>
        <p:spPr>
          <a:xfrm>
            <a:off x="0" y="-8"/>
            <a:ext cx="9144000" cy="5143495"/>
          </a:xfrm>
          <a:prstGeom prst="rect">
            <a:avLst/>
          </a:prstGeom>
          <a:noFill/>
          <a:ln>
            <a:noFill/>
          </a:ln>
        </p:spPr>
      </p:pic>
      <p:sp>
        <p:nvSpPr>
          <p:cNvPr id="226" name="Google Shape;226;p20"/>
          <p:cNvSpPr txBox="1"/>
          <p:nvPr/>
        </p:nvSpPr>
        <p:spPr>
          <a:xfrm>
            <a:off x="647775" y="210675"/>
            <a:ext cx="4263900" cy="11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600">
                <a:latin typeface="DM Sans"/>
                <a:ea typeface="DM Sans"/>
                <a:cs typeface="DM Sans"/>
                <a:sym typeface="DM Sans"/>
              </a:rPr>
              <a:t>2. Bulk</a:t>
            </a:r>
            <a:r>
              <a:rPr b="1" lang="en" sz="3600">
                <a:latin typeface="DM Sans"/>
                <a:ea typeface="DM Sans"/>
                <a:cs typeface="DM Sans"/>
                <a:sym typeface="DM Sans"/>
              </a:rPr>
              <a:t> Interface</a:t>
            </a:r>
            <a:endParaRPr b="1" sz="3600">
              <a:latin typeface="DM Sans"/>
              <a:ea typeface="DM Sans"/>
              <a:cs typeface="DM Sans"/>
              <a:sym typeface="DM Sans"/>
            </a:endParaRPr>
          </a:p>
        </p:txBody>
      </p:sp>
      <p:grpSp>
        <p:nvGrpSpPr>
          <p:cNvPr id="227" name="Google Shape;227;p20"/>
          <p:cNvGrpSpPr/>
          <p:nvPr/>
        </p:nvGrpSpPr>
        <p:grpSpPr>
          <a:xfrm>
            <a:off x="5183829" y="160977"/>
            <a:ext cx="2747429" cy="4872561"/>
            <a:chOff x="2547150" y="238125"/>
            <a:chExt cx="2525675" cy="5238750"/>
          </a:xfrm>
        </p:grpSpPr>
        <p:sp>
          <p:nvSpPr>
            <p:cNvPr id="228" name="Google Shape;228;p20"/>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0A2F9E"/>
                </a:gs>
                <a:gs pos="100000">
                  <a:srgbClr val="050060"/>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txBox="1"/>
          <p:nvPr/>
        </p:nvSpPr>
        <p:spPr>
          <a:xfrm>
            <a:off x="1022675" y="1619675"/>
            <a:ext cx="3434400" cy="15699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1800">
                <a:latin typeface="DM Sans"/>
                <a:ea typeface="DM Sans"/>
                <a:cs typeface="DM Sans"/>
                <a:sym typeface="DM Sans"/>
              </a:rPr>
              <a:t>The bulk view presents multiple soundbites on screen at once, allowing for genre filtering and easy comparisons between soundbites.</a:t>
            </a:r>
            <a:endParaRPr sz="1800">
              <a:latin typeface="DM Sans"/>
              <a:ea typeface="DM Sans"/>
              <a:cs typeface="DM Sans"/>
              <a:sym typeface="DM Sans"/>
            </a:endParaRPr>
          </a:p>
        </p:txBody>
      </p:sp>
      <p:pic>
        <p:nvPicPr>
          <p:cNvPr id="233" name="Google Shape;233;p20"/>
          <p:cNvPicPr preferRelativeResize="0"/>
          <p:nvPr/>
        </p:nvPicPr>
        <p:blipFill>
          <a:blip r:embed="rId4">
            <a:alphaModFix/>
          </a:blip>
          <a:stretch>
            <a:fillRect/>
          </a:stretch>
        </p:blipFill>
        <p:spPr>
          <a:xfrm>
            <a:off x="5251750" y="622475"/>
            <a:ext cx="2615100" cy="3960249"/>
          </a:xfrm>
          <a:prstGeom prst="rect">
            <a:avLst/>
          </a:prstGeom>
          <a:noFill/>
          <a:ln>
            <a:noFill/>
          </a:ln>
        </p:spPr>
      </p:pic>
      <p:grpSp>
        <p:nvGrpSpPr>
          <p:cNvPr id="234" name="Google Shape;234;p20"/>
          <p:cNvGrpSpPr/>
          <p:nvPr/>
        </p:nvGrpSpPr>
        <p:grpSpPr>
          <a:xfrm>
            <a:off x="5183811" y="185838"/>
            <a:ext cx="2747459" cy="4822861"/>
            <a:chOff x="5110565" y="160974"/>
            <a:chExt cx="2807540" cy="4872561"/>
          </a:xfrm>
        </p:grpSpPr>
        <p:grpSp>
          <p:nvGrpSpPr>
            <p:cNvPr id="235" name="Google Shape;235;p20"/>
            <p:cNvGrpSpPr/>
            <p:nvPr/>
          </p:nvGrpSpPr>
          <p:grpSpPr>
            <a:xfrm>
              <a:off x="5110565" y="160974"/>
              <a:ext cx="2807540" cy="4872561"/>
              <a:chOff x="2547150" y="238125"/>
              <a:chExt cx="2525675" cy="5238750"/>
            </a:xfrm>
          </p:grpSpPr>
          <p:sp>
            <p:nvSpPr>
              <p:cNvPr id="236" name="Google Shape;236;p20"/>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0A2F9E"/>
                  </a:gs>
                  <a:gs pos="100000">
                    <a:srgbClr val="050060"/>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0" name="Google Shape;240;p20"/>
            <p:cNvPicPr preferRelativeResize="0"/>
            <p:nvPr/>
          </p:nvPicPr>
          <p:blipFill rotWithShape="1">
            <a:blip r:embed="rId5">
              <a:alphaModFix/>
            </a:blip>
            <a:srcRect b="4129" l="3608" r="5959" t="3908"/>
            <a:stretch/>
          </p:blipFill>
          <p:spPr>
            <a:xfrm>
              <a:off x="5182252" y="580408"/>
              <a:ext cx="2652545" cy="399432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1"/>
          <p:cNvPicPr preferRelativeResize="0"/>
          <p:nvPr/>
        </p:nvPicPr>
        <p:blipFill>
          <a:blip r:embed="rId3">
            <a:alphaModFix/>
          </a:blip>
          <a:stretch>
            <a:fillRect/>
          </a:stretch>
        </p:blipFill>
        <p:spPr>
          <a:xfrm>
            <a:off x="0" y="-8"/>
            <a:ext cx="9144000" cy="5143495"/>
          </a:xfrm>
          <a:prstGeom prst="rect">
            <a:avLst/>
          </a:prstGeom>
          <a:noFill/>
          <a:ln>
            <a:noFill/>
          </a:ln>
        </p:spPr>
      </p:pic>
      <p:sp>
        <p:nvSpPr>
          <p:cNvPr id="246" name="Google Shape;246;p21"/>
          <p:cNvSpPr txBox="1"/>
          <p:nvPr/>
        </p:nvSpPr>
        <p:spPr>
          <a:xfrm>
            <a:off x="647775" y="210675"/>
            <a:ext cx="4263900" cy="11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600">
                <a:latin typeface="DM Sans"/>
                <a:ea typeface="DM Sans"/>
                <a:cs typeface="DM Sans"/>
                <a:sym typeface="DM Sans"/>
              </a:rPr>
              <a:t>Diving deeper</a:t>
            </a:r>
            <a:endParaRPr b="1" sz="3600">
              <a:latin typeface="DM Sans"/>
              <a:ea typeface="DM Sans"/>
              <a:cs typeface="DM Sans"/>
              <a:sym typeface="DM Sans"/>
            </a:endParaRPr>
          </a:p>
        </p:txBody>
      </p:sp>
      <p:grpSp>
        <p:nvGrpSpPr>
          <p:cNvPr id="247" name="Google Shape;247;p21"/>
          <p:cNvGrpSpPr/>
          <p:nvPr/>
        </p:nvGrpSpPr>
        <p:grpSpPr>
          <a:xfrm>
            <a:off x="5303252" y="535953"/>
            <a:ext cx="2316802" cy="4071556"/>
            <a:chOff x="2547150" y="238125"/>
            <a:chExt cx="2525675" cy="5238750"/>
          </a:xfrm>
        </p:grpSpPr>
        <p:sp>
          <p:nvSpPr>
            <p:cNvPr id="248" name="Google Shape;248;p21"/>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0A2F9E"/>
                </a:gs>
                <a:gs pos="100000">
                  <a:srgbClr val="050060"/>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354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1"/>
          <p:cNvSpPr txBox="1"/>
          <p:nvPr/>
        </p:nvSpPr>
        <p:spPr>
          <a:xfrm>
            <a:off x="647775" y="1491800"/>
            <a:ext cx="3434400" cy="780300"/>
          </a:xfrm>
          <a:prstGeom prst="rect">
            <a:avLst/>
          </a:prstGeom>
          <a:noFill/>
          <a:ln>
            <a:noFill/>
          </a:ln>
        </p:spPr>
        <p:txBody>
          <a:bodyPr anchorCtr="0" anchor="b" bIns="91425" lIns="91425" spcFirstLastPara="1" rIns="91425" wrap="square" tIns="91425">
            <a:spAutoFit/>
          </a:bodyPr>
          <a:lstStyle/>
          <a:p>
            <a:pPr indent="-342900" lvl="0" marL="457200" rtl="0" algn="l">
              <a:lnSpc>
                <a:spcPct val="115000"/>
              </a:lnSpc>
              <a:spcBef>
                <a:spcPts val="0"/>
              </a:spcBef>
              <a:spcAft>
                <a:spcPts val="0"/>
              </a:spcAft>
              <a:buSzPts val="1800"/>
              <a:buFont typeface="DM Sans"/>
              <a:buAutoNum type="arabicPeriod"/>
            </a:pPr>
            <a:r>
              <a:rPr lang="en" sz="1800">
                <a:latin typeface="DM Sans"/>
                <a:ea typeface="DM Sans"/>
                <a:cs typeface="DM Sans"/>
                <a:sym typeface="DM Sans"/>
              </a:rPr>
              <a:t>Novel and unique design, visually engaging</a:t>
            </a:r>
            <a:endParaRPr sz="1800">
              <a:latin typeface="DM Sans"/>
              <a:ea typeface="DM Sans"/>
              <a:cs typeface="DM Sans"/>
              <a:sym typeface="DM Sans"/>
            </a:endParaRPr>
          </a:p>
        </p:txBody>
      </p:sp>
      <p:pic>
        <p:nvPicPr>
          <p:cNvPr id="253" name="Google Shape;253;p21"/>
          <p:cNvPicPr preferRelativeResize="0"/>
          <p:nvPr/>
        </p:nvPicPr>
        <p:blipFill rotWithShape="1">
          <a:blip r:embed="rId4">
            <a:alphaModFix/>
          </a:blip>
          <a:srcRect b="64750" l="39485" r="36404" t="3207"/>
          <a:stretch/>
        </p:blipFill>
        <p:spPr>
          <a:xfrm>
            <a:off x="5377195" y="887592"/>
            <a:ext cx="2166600" cy="334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